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8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5143500" cx="9144000"/>
  <p:notesSz cx="6858000" cy="9144000"/>
  <p:embeddedFontLst>
    <p:embeddedFont>
      <p:font typeface="Archivo Black"/>
      <p:bold r:id="rId31"/>
      <p:boldItalic r:id="rId32"/>
    </p:embeddedFont>
    <p:embeddedFont>
      <p:font typeface="Archivo"/>
      <p:regular r:id="rId33"/>
      <p:bold r:id="rId34"/>
      <p:italic r:id="rId35"/>
      <p:boldItalic r:id="rId3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9E05F9C-6CED-49E9-AD0D-3F10CE28EA1A}">
  <a:tblStyle styleId="{19E05F9C-6CED-49E9-AD0D-3F10CE28EA1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2951ABE4-E3F6-47E7-BE75-EA7CC9693C2A}" styleName="Table_1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ArchivoBlack-bold.fntdata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font" Target="fonts/Archivo-regular.fntdata"/><Relationship Id="rId10" Type="http://schemas.openxmlformats.org/officeDocument/2006/relationships/slide" Target="slides/slide5.xml"/><Relationship Id="rId32" Type="http://schemas.openxmlformats.org/officeDocument/2006/relationships/font" Target="fonts/ArchivoBlack-boldItalic.fntdata"/><Relationship Id="rId13" Type="http://schemas.openxmlformats.org/officeDocument/2006/relationships/slide" Target="slides/slide8.xml"/><Relationship Id="rId35" Type="http://schemas.openxmlformats.org/officeDocument/2006/relationships/font" Target="fonts/Archivo-italic.fntdata"/><Relationship Id="rId12" Type="http://schemas.openxmlformats.org/officeDocument/2006/relationships/slide" Target="slides/slide7.xml"/><Relationship Id="rId34" Type="http://schemas.openxmlformats.org/officeDocument/2006/relationships/font" Target="fonts/Archivo-bold.fntdata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36" Type="http://schemas.openxmlformats.org/officeDocument/2006/relationships/font" Target="fonts/Archivo-boldItalic.fntdata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3865a4a12d5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4" name="Google Shape;304;g3865a4a12d5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dca804f91b_0_236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dca804f91b_0_236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3865a4a12d5_0_1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3865a4a12d5_0_1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g3a2d14aaabb_0_1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8" name="Google Shape;348;g3a2d14aaabb_0_1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3865a4a12d5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2" name="Google Shape;362;g3865a4a12d5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gdca804f91b_0_236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9" name="Google Shape;369;gdca804f91b_0_236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gdca804f91b_0_233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" name="Google Shape;392;gdca804f91b_0_233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g3865a4a12d5_0_2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1" name="Google Shape;401;g3865a4a12d5_0_2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g3865a4a12d5_0_1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8" name="Google Shape;408;g3865a4a12d5_0_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g3865a4a12d5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6" name="Google Shape;426;g3865a4a12d5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dca804f91b_0_235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dca804f91b_0_235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gdca804f91b_0_236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3" name="Google Shape;433;gdca804f91b_0_236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gdca804f91b_0_231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5" name="Google Shape;445;gdca804f91b_0_23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gdca804f91b_0_229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7" name="Google Shape;467;gdca804f91b_0_229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g3865a4a12d5_0_1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2" name="Google Shape;482;g3865a4a12d5_0_1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gd95d63e525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0" name="Google Shape;490;gd95d63e525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6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g3a26f2ce45e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8" name="Google Shape;498;g3a26f2ce45e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d95d63e525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d95d63e525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3a26f2ce45e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3a26f2ce45e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3a26f2ce45e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3a26f2ce45e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3a26f2ce45e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1" name="Google Shape;261;g3a26f2ce45e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3865a4a12d5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7" name="Google Shape;277;g3865a4a12d5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d95d63e525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d95d63e525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3a2d14aaab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" name="Google Shape;296;g3a2d14aaab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bit.ly/2Tynxth" TargetMode="External"/><Relationship Id="rId3" Type="http://schemas.openxmlformats.org/officeDocument/2006/relationships/hyperlink" Target="http://bit.ly/2TyoMsr" TargetMode="External"/><Relationship Id="rId4" Type="http://schemas.openxmlformats.org/officeDocument/2006/relationships/hyperlink" Target="http://bit.ly/2TtBDfr" TargetMode="Externa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/>
          <p:nvPr>
            <p:ph type="ctrTitle"/>
          </p:nvPr>
        </p:nvSpPr>
        <p:spPr>
          <a:xfrm>
            <a:off x="5143500" y="1479513"/>
            <a:ext cx="3287400" cy="173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0" name="Google Shape;10;p2"/>
          <p:cNvSpPr txBox="1"/>
          <p:nvPr>
            <p:ph idx="1" type="subTitle"/>
          </p:nvPr>
        </p:nvSpPr>
        <p:spPr>
          <a:xfrm>
            <a:off x="2258575" y="4043550"/>
            <a:ext cx="6172200" cy="382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1" name="Google Shape;11;p2"/>
          <p:cNvSpPr txBox="1"/>
          <p:nvPr>
            <p:ph idx="2" type="subTitle"/>
          </p:nvPr>
        </p:nvSpPr>
        <p:spPr>
          <a:xfrm>
            <a:off x="5143500" y="3168688"/>
            <a:ext cx="3287400" cy="495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chivo Black"/>
              <a:buNone/>
              <a:defRPr>
                <a:solidFill>
                  <a:schemeClr val="lt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1"/>
          <p:cNvSpPr txBox="1"/>
          <p:nvPr>
            <p:ph hasCustomPrompt="1" type="title"/>
          </p:nvPr>
        </p:nvSpPr>
        <p:spPr>
          <a:xfrm>
            <a:off x="713250" y="1708138"/>
            <a:ext cx="7717500" cy="119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None/>
              <a:defRPr sz="9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None/>
              <a:defRPr sz="9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None/>
              <a:defRPr sz="9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None/>
              <a:defRPr sz="9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None/>
              <a:defRPr sz="9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None/>
              <a:defRPr sz="9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None/>
              <a:defRPr sz="9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None/>
              <a:defRPr sz="9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None/>
              <a:defRPr sz="96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1" name="Google Shape;41;p11"/>
          <p:cNvSpPr txBox="1"/>
          <p:nvPr>
            <p:ph idx="1" type="subTitle"/>
          </p:nvPr>
        </p:nvSpPr>
        <p:spPr>
          <a:xfrm>
            <a:off x="713250" y="3216963"/>
            <a:ext cx="7717500" cy="5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">
  <p:cSld name="CUSTOM">
    <p:bg>
      <p:bgPr>
        <a:solidFill>
          <a:schemeClr val="dk1"/>
        </a:solidFill>
      </p:bgPr>
    </p:bg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3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13"/>
          <p:cNvSpPr txBox="1"/>
          <p:nvPr>
            <p:ph idx="1" type="subTitle"/>
          </p:nvPr>
        </p:nvSpPr>
        <p:spPr>
          <a:xfrm>
            <a:off x="1748875" y="1775500"/>
            <a:ext cx="2731200" cy="39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6" name="Google Shape;46;p13"/>
          <p:cNvSpPr txBox="1"/>
          <p:nvPr>
            <p:ph idx="2" type="subTitle"/>
          </p:nvPr>
        </p:nvSpPr>
        <p:spPr>
          <a:xfrm>
            <a:off x="1748875" y="2168547"/>
            <a:ext cx="2731200" cy="650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400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13"/>
          <p:cNvSpPr txBox="1"/>
          <p:nvPr>
            <p:ph hasCustomPrompt="1" idx="3" type="title"/>
          </p:nvPr>
        </p:nvSpPr>
        <p:spPr>
          <a:xfrm>
            <a:off x="713225" y="1775500"/>
            <a:ext cx="949200" cy="49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30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3"/>
          <p:cNvSpPr txBox="1"/>
          <p:nvPr>
            <p:ph idx="4" type="subTitle"/>
          </p:nvPr>
        </p:nvSpPr>
        <p:spPr>
          <a:xfrm>
            <a:off x="5699525" y="1775500"/>
            <a:ext cx="2731200" cy="39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9" name="Google Shape;49;p13"/>
          <p:cNvSpPr txBox="1"/>
          <p:nvPr>
            <p:ph idx="5" type="subTitle"/>
          </p:nvPr>
        </p:nvSpPr>
        <p:spPr>
          <a:xfrm>
            <a:off x="5699525" y="2168472"/>
            <a:ext cx="2731200" cy="650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400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0" name="Google Shape;50;p13"/>
          <p:cNvSpPr txBox="1"/>
          <p:nvPr>
            <p:ph hasCustomPrompt="1" idx="6" type="title"/>
          </p:nvPr>
        </p:nvSpPr>
        <p:spPr>
          <a:xfrm>
            <a:off x="4663875" y="1775500"/>
            <a:ext cx="949200" cy="49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30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1" name="Google Shape;51;p13"/>
          <p:cNvSpPr txBox="1"/>
          <p:nvPr>
            <p:ph idx="7" type="subTitle"/>
          </p:nvPr>
        </p:nvSpPr>
        <p:spPr>
          <a:xfrm>
            <a:off x="1748875" y="3460725"/>
            <a:ext cx="2731200" cy="39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8" type="subTitle"/>
          </p:nvPr>
        </p:nvSpPr>
        <p:spPr>
          <a:xfrm>
            <a:off x="1748875" y="3853697"/>
            <a:ext cx="2731200" cy="650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400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hasCustomPrompt="1" idx="9" type="title"/>
          </p:nvPr>
        </p:nvSpPr>
        <p:spPr>
          <a:xfrm>
            <a:off x="713225" y="3460725"/>
            <a:ext cx="949200" cy="49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30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3"/>
          <p:cNvSpPr txBox="1"/>
          <p:nvPr>
            <p:ph idx="13" type="subTitle"/>
          </p:nvPr>
        </p:nvSpPr>
        <p:spPr>
          <a:xfrm>
            <a:off x="5699525" y="3460725"/>
            <a:ext cx="2731200" cy="39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4" type="subTitle"/>
          </p:nvPr>
        </p:nvSpPr>
        <p:spPr>
          <a:xfrm>
            <a:off x="5699525" y="3853697"/>
            <a:ext cx="2731200" cy="650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400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6" name="Google Shape;56;p13"/>
          <p:cNvSpPr txBox="1"/>
          <p:nvPr>
            <p:ph hasCustomPrompt="1" idx="15" type="title"/>
          </p:nvPr>
        </p:nvSpPr>
        <p:spPr>
          <a:xfrm>
            <a:off x="4663875" y="3460725"/>
            <a:ext cx="949200" cy="49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30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CUSTOM_1">
    <p:bg>
      <p:bgPr>
        <a:solidFill>
          <a:schemeClr val="dk1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05650" y="2869050"/>
            <a:ext cx="4951500" cy="60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2" type="subTitle"/>
          </p:nvPr>
        </p:nvSpPr>
        <p:spPr>
          <a:xfrm>
            <a:off x="2020050" y="1666050"/>
            <a:ext cx="4951500" cy="120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mbers and Texts">
  <p:cSld name="CUSTOM_2">
    <p:bg>
      <p:bgPr>
        <a:solidFill>
          <a:schemeClr val="lt1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hasCustomPrompt="1" type="title"/>
          </p:nvPr>
        </p:nvSpPr>
        <p:spPr>
          <a:xfrm>
            <a:off x="1481600" y="539513"/>
            <a:ext cx="2524500" cy="5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 u="sng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62" name="Google Shape;62;p15"/>
          <p:cNvSpPr txBox="1"/>
          <p:nvPr>
            <p:ph idx="1" type="subTitle"/>
          </p:nvPr>
        </p:nvSpPr>
        <p:spPr>
          <a:xfrm>
            <a:off x="1481600" y="1147438"/>
            <a:ext cx="2524500" cy="417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  <p:sp>
        <p:nvSpPr>
          <p:cNvPr id="63" name="Google Shape;63;p15"/>
          <p:cNvSpPr txBox="1"/>
          <p:nvPr>
            <p:ph hasCustomPrompt="1" idx="2" type="title"/>
          </p:nvPr>
        </p:nvSpPr>
        <p:spPr>
          <a:xfrm>
            <a:off x="5137900" y="539500"/>
            <a:ext cx="2524500" cy="5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 u="sng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64" name="Google Shape;64;p15"/>
          <p:cNvSpPr txBox="1"/>
          <p:nvPr>
            <p:ph idx="3" type="subTitle"/>
          </p:nvPr>
        </p:nvSpPr>
        <p:spPr>
          <a:xfrm>
            <a:off x="5137900" y="1147425"/>
            <a:ext cx="2524500" cy="417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  <p:sp>
        <p:nvSpPr>
          <p:cNvPr id="65" name="Google Shape;65;p15"/>
          <p:cNvSpPr txBox="1"/>
          <p:nvPr>
            <p:ph hasCustomPrompt="1" idx="4" type="title"/>
          </p:nvPr>
        </p:nvSpPr>
        <p:spPr>
          <a:xfrm>
            <a:off x="3309750" y="1830538"/>
            <a:ext cx="2524500" cy="5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 u="sng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66" name="Google Shape;66;p15"/>
          <p:cNvSpPr txBox="1"/>
          <p:nvPr>
            <p:ph idx="5" type="subTitle"/>
          </p:nvPr>
        </p:nvSpPr>
        <p:spPr>
          <a:xfrm>
            <a:off x="3309750" y="2438463"/>
            <a:ext cx="2524500" cy="417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CUSTOM_2_1">
    <p:bg>
      <p:bgPr>
        <a:solidFill>
          <a:schemeClr val="lt1"/>
        </a:soli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1">
  <p:cSld name="CUSTOM_2_1_1">
    <p:bg>
      <p:bgPr>
        <a:solidFill>
          <a:schemeClr val="lt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7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2">
  <p:cSld name="CUSTOM_2_1_1_1">
    <p:bg>
      <p:bgPr>
        <a:solidFill>
          <a:schemeClr val="lt1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8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3">
  <p:cSld name="CUSTOM_2_1_1_1_1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4">
  <p:cSld name="CUSTOM_2_1_1_1_1_1">
    <p:bg>
      <p:bgPr>
        <a:solidFill>
          <a:schemeClr val="dk1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0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/>
          <p:nvPr>
            <p:ph type="title"/>
          </p:nvPr>
        </p:nvSpPr>
        <p:spPr>
          <a:xfrm>
            <a:off x="3340350" y="1973250"/>
            <a:ext cx="5090400" cy="1397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4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4" name="Google Shape;14;p3"/>
          <p:cNvSpPr txBox="1"/>
          <p:nvPr>
            <p:ph hasCustomPrompt="1" idx="2" type="title"/>
          </p:nvPr>
        </p:nvSpPr>
        <p:spPr>
          <a:xfrm>
            <a:off x="713225" y="539500"/>
            <a:ext cx="2485500" cy="156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6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3094175" y="3534300"/>
            <a:ext cx="5336700" cy="444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solidFill>
                  <a:schemeClr val="lt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6" name="Google Shape;16;p3"/>
          <p:cNvSpPr/>
          <p:nvPr/>
        </p:nvSpPr>
        <p:spPr>
          <a:xfrm>
            <a:off x="-881150" y="2107300"/>
            <a:ext cx="4079904" cy="8167457"/>
          </a:xfrm>
          <a:custGeom>
            <a:rect b="b" l="l" r="r" t="t"/>
            <a:pathLst>
              <a:path extrusionOk="0" h="26693" w="13334">
                <a:moveTo>
                  <a:pt x="8898" y="5565"/>
                </a:moveTo>
                <a:cubicBezTo>
                  <a:pt x="9249" y="5565"/>
                  <a:pt x="9524" y="5840"/>
                  <a:pt x="9524" y="6191"/>
                </a:cubicBezTo>
                <a:cubicBezTo>
                  <a:pt x="9524" y="6542"/>
                  <a:pt x="9249" y="6818"/>
                  <a:pt x="8898" y="6818"/>
                </a:cubicBezTo>
                <a:lnTo>
                  <a:pt x="6116" y="6818"/>
                </a:lnTo>
                <a:cubicBezTo>
                  <a:pt x="5765" y="6818"/>
                  <a:pt x="5489" y="6542"/>
                  <a:pt x="5489" y="6191"/>
                </a:cubicBezTo>
                <a:cubicBezTo>
                  <a:pt x="5489" y="5840"/>
                  <a:pt x="5765" y="5565"/>
                  <a:pt x="6116" y="5565"/>
                </a:cubicBezTo>
                <a:close/>
                <a:moveTo>
                  <a:pt x="8898" y="8898"/>
                </a:moveTo>
                <a:cubicBezTo>
                  <a:pt x="9249" y="8898"/>
                  <a:pt x="9524" y="9174"/>
                  <a:pt x="9524" y="9525"/>
                </a:cubicBezTo>
                <a:cubicBezTo>
                  <a:pt x="9524" y="9850"/>
                  <a:pt x="9249" y="10151"/>
                  <a:pt x="8898" y="10151"/>
                </a:cubicBezTo>
                <a:lnTo>
                  <a:pt x="6116" y="10151"/>
                </a:lnTo>
                <a:cubicBezTo>
                  <a:pt x="5765" y="10151"/>
                  <a:pt x="5489" y="9850"/>
                  <a:pt x="5489" y="9525"/>
                </a:cubicBezTo>
                <a:cubicBezTo>
                  <a:pt x="5489" y="9174"/>
                  <a:pt x="5765" y="8898"/>
                  <a:pt x="6116" y="8898"/>
                </a:cubicBezTo>
                <a:close/>
                <a:moveTo>
                  <a:pt x="8898" y="12206"/>
                </a:moveTo>
                <a:cubicBezTo>
                  <a:pt x="9249" y="12206"/>
                  <a:pt x="9524" y="12507"/>
                  <a:pt x="9524" y="12833"/>
                </a:cubicBezTo>
                <a:cubicBezTo>
                  <a:pt x="9524" y="13184"/>
                  <a:pt x="9249" y="13460"/>
                  <a:pt x="8898" y="13460"/>
                </a:cubicBezTo>
                <a:lnTo>
                  <a:pt x="6116" y="13460"/>
                </a:lnTo>
                <a:cubicBezTo>
                  <a:pt x="5765" y="13460"/>
                  <a:pt x="5489" y="13184"/>
                  <a:pt x="5489" y="12833"/>
                </a:cubicBezTo>
                <a:cubicBezTo>
                  <a:pt x="5489" y="12507"/>
                  <a:pt x="5765" y="12206"/>
                  <a:pt x="6116" y="12206"/>
                </a:cubicBezTo>
                <a:close/>
                <a:moveTo>
                  <a:pt x="8898" y="15540"/>
                </a:moveTo>
                <a:cubicBezTo>
                  <a:pt x="9249" y="15540"/>
                  <a:pt x="9524" y="15815"/>
                  <a:pt x="9524" y="16166"/>
                </a:cubicBezTo>
                <a:cubicBezTo>
                  <a:pt x="9524" y="16517"/>
                  <a:pt x="9249" y="16793"/>
                  <a:pt x="8898" y="16793"/>
                </a:cubicBezTo>
                <a:lnTo>
                  <a:pt x="6116" y="16793"/>
                </a:lnTo>
                <a:cubicBezTo>
                  <a:pt x="5765" y="16793"/>
                  <a:pt x="5489" y="16517"/>
                  <a:pt x="5489" y="16166"/>
                </a:cubicBezTo>
                <a:cubicBezTo>
                  <a:pt x="5489" y="15815"/>
                  <a:pt x="5765" y="15540"/>
                  <a:pt x="6116" y="15540"/>
                </a:cubicBezTo>
                <a:close/>
                <a:moveTo>
                  <a:pt x="8898" y="18873"/>
                </a:moveTo>
                <a:cubicBezTo>
                  <a:pt x="9249" y="18873"/>
                  <a:pt x="9524" y="19149"/>
                  <a:pt x="9524" y="19500"/>
                </a:cubicBezTo>
                <a:cubicBezTo>
                  <a:pt x="9524" y="19851"/>
                  <a:pt x="9249" y="20126"/>
                  <a:pt x="8898" y="20126"/>
                </a:cubicBezTo>
                <a:lnTo>
                  <a:pt x="6116" y="20126"/>
                </a:lnTo>
                <a:cubicBezTo>
                  <a:pt x="5765" y="20126"/>
                  <a:pt x="5489" y="19851"/>
                  <a:pt x="5489" y="19500"/>
                </a:cubicBezTo>
                <a:cubicBezTo>
                  <a:pt x="5489" y="19149"/>
                  <a:pt x="5765" y="18873"/>
                  <a:pt x="6116" y="18873"/>
                </a:cubicBezTo>
                <a:close/>
                <a:moveTo>
                  <a:pt x="8898" y="22206"/>
                </a:moveTo>
                <a:cubicBezTo>
                  <a:pt x="9249" y="22206"/>
                  <a:pt x="9524" y="22482"/>
                  <a:pt x="9524" y="22833"/>
                </a:cubicBezTo>
                <a:cubicBezTo>
                  <a:pt x="9524" y="23184"/>
                  <a:pt x="9249" y="23460"/>
                  <a:pt x="8898" y="23460"/>
                </a:cubicBezTo>
                <a:lnTo>
                  <a:pt x="6116" y="23460"/>
                </a:lnTo>
                <a:cubicBezTo>
                  <a:pt x="5765" y="23460"/>
                  <a:pt x="5489" y="23184"/>
                  <a:pt x="5489" y="22833"/>
                </a:cubicBezTo>
                <a:cubicBezTo>
                  <a:pt x="5489" y="22482"/>
                  <a:pt x="5765" y="22206"/>
                  <a:pt x="6116" y="22206"/>
                </a:cubicBezTo>
                <a:close/>
                <a:moveTo>
                  <a:pt x="0" y="1"/>
                </a:moveTo>
                <a:lnTo>
                  <a:pt x="0" y="26693"/>
                </a:lnTo>
                <a:lnTo>
                  <a:pt x="11579" y="26693"/>
                </a:lnTo>
                <a:lnTo>
                  <a:pt x="11579" y="2432"/>
                </a:lnTo>
                <a:lnTo>
                  <a:pt x="13334" y="1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5">
  <p:cSld name="CUSTOM_2_1_1_1_1_1_2">
    <p:bg>
      <p:bgPr>
        <a:solidFill>
          <a:schemeClr val="dk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1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>
  <p:cSld name="CUSTOM_2_1_1_1_1_1_1">
    <p:bg>
      <p:bgPr>
        <a:solidFill>
          <a:schemeClr val="lt1"/>
        </a:soli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2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1" name="Google Shape;81;p22"/>
          <p:cNvSpPr txBox="1"/>
          <p:nvPr>
            <p:ph idx="1" type="subTitle"/>
          </p:nvPr>
        </p:nvSpPr>
        <p:spPr>
          <a:xfrm>
            <a:off x="560825" y="2662450"/>
            <a:ext cx="2825700" cy="126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82" name="Google Shape;82;p22"/>
          <p:cNvSpPr txBox="1"/>
          <p:nvPr>
            <p:ph idx="2" type="subTitle"/>
          </p:nvPr>
        </p:nvSpPr>
        <p:spPr>
          <a:xfrm>
            <a:off x="560825" y="2139250"/>
            <a:ext cx="2825700" cy="5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1">
  <p:cSld name="CUSTOM_2_1_1_1_1_1_1_1">
    <p:bg>
      <p:bgPr>
        <a:solidFill>
          <a:schemeClr val="dk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3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5" name="Google Shape;85;p23"/>
          <p:cNvSpPr txBox="1"/>
          <p:nvPr>
            <p:ph idx="1" type="subTitle"/>
          </p:nvPr>
        </p:nvSpPr>
        <p:spPr>
          <a:xfrm>
            <a:off x="3463200" y="2582000"/>
            <a:ext cx="2825700" cy="126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6" name="Google Shape;86;p23"/>
          <p:cNvSpPr txBox="1"/>
          <p:nvPr>
            <p:ph idx="2" type="subTitle"/>
          </p:nvPr>
        </p:nvSpPr>
        <p:spPr>
          <a:xfrm>
            <a:off x="3463200" y="2058800"/>
            <a:ext cx="2825700" cy="5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2pPr>
            <a:lvl3pPr lvl="2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3pPr>
            <a:lvl4pPr lvl="3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4pPr>
            <a:lvl5pPr lvl="4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5pPr>
            <a:lvl6pPr lvl="5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6pPr>
            <a:lvl7pPr lvl="6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7pPr>
            <a:lvl8pPr lvl="7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8pPr>
            <a:lvl9pPr lvl="8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2">
  <p:cSld name="CUSTOM_2_1_1_1_1_1_1_1_1">
    <p:bg>
      <p:bgPr>
        <a:solidFill>
          <a:schemeClr val="dk1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4"/>
          <p:cNvSpPr txBox="1"/>
          <p:nvPr>
            <p:ph type="title"/>
          </p:nvPr>
        </p:nvSpPr>
        <p:spPr>
          <a:xfrm>
            <a:off x="713225" y="539500"/>
            <a:ext cx="2593200" cy="1525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2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9" name="Google Shape;89;p24"/>
          <p:cNvSpPr txBox="1"/>
          <p:nvPr>
            <p:ph idx="1" type="subTitle"/>
          </p:nvPr>
        </p:nvSpPr>
        <p:spPr>
          <a:xfrm>
            <a:off x="713225" y="2369350"/>
            <a:ext cx="2593200" cy="126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3">
  <p:cSld name="CUSTOM_2_1_1_1_1_1_1_1_1_2">
    <p:bg>
      <p:bgPr>
        <a:solidFill>
          <a:schemeClr val="lt1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5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2" name="Google Shape;92;p25"/>
          <p:cNvSpPr txBox="1"/>
          <p:nvPr>
            <p:ph idx="1" type="subTitle"/>
          </p:nvPr>
        </p:nvSpPr>
        <p:spPr>
          <a:xfrm>
            <a:off x="713225" y="2428680"/>
            <a:ext cx="7717500" cy="754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93" name="Google Shape;93;p25"/>
          <p:cNvSpPr txBox="1"/>
          <p:nvPr>
            <p:ph idx="2" type="subTitle"/>
          </p:nvPr>
        </p:nvSpPr>
        <p:spPr>
          <a:xfrm>
            <a:off x="713225" y="2005188"/>
            <a:ext cx="7717500" cy="42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  <p:sp>
        <p:nvSpPr>
          <p:cNvPr id="94" name="Google Shape;94;p25"/>
          <p:cNvSpPr txBox="1"/>
          <p:nvPr>
            <p:ph idx="3" type="subTitle"/>
          </p:nvPr>
        </p:nvSpPr>
        <p:spPr>
          <a:xfrm>
            <a:off x="713225" y="3690475"/>
            <a:ext cx="3749400" cy="913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95" name="Google Shape;95;p25"/>
          <p:cNvSpPr txBox="1"/>
          <p:nvPr>
            <p:ph idx="4" type="subTitle"/>
          </p:nvPr>
        </p:nvSpPr>
        <p:spPr>
          <a:xfrm>
            <a:off x="713225" y="3267000"/>
            <a:ext cx="7717500" cy="42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  <p:sp>
        <p:nvSpPr>
          <p:cNvPr id="96" name="Google Shape;96;p25"/>
          <p:cNvSpPr txBox="1"/>
          <p:nvPr>
            <p:ph idx="5" type="subTitle"/>
          </p:nvPr>
        </p:nvSpPr>
        <p:spPr>
          <a:xfrm>
            <a:off x="713250" y="1246031"/>
            <a:ext cx="7717500" cy="64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  <p:sp>
        <p:nvSpPr>
          <p:cNvPr id="97" name="Google Shape;97;p25"/>
          <p:cNvSpPr txBox="1"/>
          <p:nvPr>
            <p:ph idx="6" type="subTitle"/>
          </p:nvPr>
        </p:nvSpPr>
        <p:spPr>
          <a:xfrm>
            <a:off x="4681300" y="3690497"/>
            <a:ext cx="3749400" cy="913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4">
  <p:cSld name="CUSTOM_2_1_1_1_1_1_1_1_1_2_1">
    <p:bg>
      <p:bgPr>
        <a:solidFill>
          <a:schemeClr val="lt1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6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0" name="Google Shape;100;p26"/>
          <p:cNvSpPr txBox="1"/>
          <p:nvPr>
            <p:ph idx="1" type="subTitle"/>
          </p:nvPr>
        </p:nvSpPr>
        <p:spPr>
          <a:xfrm>
            <a:off x="713225" y="2517200"/>
            <a:ext cx="7717500" cy="208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01" name="Google Shape;101;p26"/>
          <p:cNvSpPr txBox="1"/>
          <p:nvPr>
            <p:ph idx="2" type="subTitle"/>
          </p:nvPr>
        </p:nvSpPr>
        <p:spPr>
          <a:xfrm>
            <a:off x="713225" y="2093725"/>
            <a:ext cx="7717500" cy="42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  <p:sp>
        <p:nvSpPr>
          <p:cNvPr id="102" name="Google Shape;102;p26"/>
          <p:cNvSpPr txBox="1"/>
          <p:nvPr>
            <p:ph idx="3" type="subTitle"/>
          </p:nvPr>
        </p:nvSpPr>
        <p:spPr>
          <a:xfrm>
            <a:off x="713250" y="1246031"/>
            <a:ext cx="7717500" cy="67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1">
  <p:cSld name="CUSTOM_2_1_1_1_1_1_1_1_1_1">
    <p:bg>
      <p:bgPr>
        <a:solidFill>
          <a:schemeClr val="dk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7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5" name="Google Shape;105;p27"/>
          <p:cNvSpPr txBox="1"/>
          <p:nvPr>
            <p:ph idx="1" type="subTitle"/>
          </p:nvPr>
        </p:nvSpPr>
        <p:spPr>
          <a:xfrm>
            <a:off x="1441038" y="3873500"/>
            <a:ext cx="2157300" cy="73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6" name="Google Shape;106;p27"/>
          <p:cNvSpPr txBox="1"/>
          <p:nvPr>
            <p:ph idx="2" type="subTitle"/>
          </p:nvPr>
        </p:nvSpPr>
        <p:spPr>
          <a:xfrm>
            <a:off x="1441022" y="3350300"/>
            <a:ext cx="2157300" cy="5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7" name="Google Shape;107;p27"/>
          <p:cNvSpPr txBox="1"/>
          <p:nvPr>
            <p:ph idx="3" type="subTitle"/>
          </p:nvPr>
        </p:nvSpPr>
        <p:spPr>
          <a:xfrm>
            <a:off x="5545646" y="3873500"/>
            <a:ext cx="2157300" cy="73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8" name="Google Shape;108;p27"/>
          <p:cNvSpPr txBox="1"/>
          <p:nvPr>
            <p:ph idx="4" type="subTitle"/>
          </p:nvPr>
        </p:nvSpPr>
        <p:spPr>
          <a:xfrm>
            <a:off x="5545647" y="3350300"/>
            <a:ext cx="2157300" cy="5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">
  <p:cSld name="CUSTOM_2_1_1_1_1_1_1_1_1_1_1">
    <p:bg>
      <p:bgPr>
        <a:solidFill>
          <a:schemeClr val="lt1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8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1" name="Google Shape;111;p28"/>
          <p:cNvSpPr txBox="1"/>
          <p:nvPr>
            <p:ph idx="1" type="subTitle"/>
          </p:nvPr>
        </p:nvSpPr>
        <p:spPr>
          <a:xfrm>
            <a:off x="713228" y="1724775"/>
            <a:ext cx="2463600" cy="90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12" name="Google Shape;112;p28"/>
          <p:cNvSpPr txBox="1"/>
          <p:nvPr>
            <p:ph idx="2" type="subTitle"/>
          </p:nvPr>
        </p:nvSpPr>
        <p:spPr>
          <a:xfrm>
            <a:off x="713225" y="2632875"/>
            <a:ext cx="2463600" cy="5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u="sng"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  <p:sp>
        <p:nvSpPr>
          <p:cNvPr id="113" name="Google Shape;113;p28"/>
          <p:cNvSpPr txBox="1"/>
          <p:nvPr>
            <p:ph idx="3" type="subTitle"/>
          </p:nvPr>
        </p:nvSpPr>
        <p:spPr>
          <a:xfrm>
            <a:off x="5967128" y="1724775"/>
            <a:ext cx="2463600" cy="90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14" name="Google Shape;114;p28"/>
          <p:cNvSpPr txBox="1"/>
          <p:nvPr>
            <p:ph idx="4" type="subTitle"/>
          </p:nvPr>
        </p:nvSpPr>
        <p:spPr>
          <a:xfrm>
            <a:off x="5967125" y="2632875"/>
            <a:ext cx="2463600" cy="5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u="sng"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  <p:sp>
        <p:nvSpPr>
          <p:cNvPr id="115" name="Google Shape;115;p28"/>
          <p:cNvSpPr txBox="1"/>
          <p:nvPr>
            <p:ph idx="5" type="subTitle"/>
          </p:nvPr>
        </p:nvSpPr>
        <p:spPr>
          <a:xfrm>
            <a:off x="3340178" y="1724775"/>
            <a:ext cx="2463600" cy="90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16" name="Google Shape;116;p28"/>
          <p:cNvSpPr txBox="1"/>
          <p:nvPr>
            <p:ph idx="6" type="subTitle"/>
          </p:nvPr>
        </p:nvSpPr>
        <p:spPr>
          <a:xfrm>
            <a:off x="3340175" y="2632875"/>
            <a:ext cx="2463600" cy="5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u="sng"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 1">
  <p:cSld name="CUSTOM_2_1_1_1_1_1_1_1_1_1_1_1">
    <p:bg>
      <p:bgPr>
        <a:solidFill>
          <a:schemeClr val="dk1"/>
        </a:solid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9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19" name="Google Shape;119;p29"/>
          <p:cNvSpPr txBox="1"/>
          <p:nvPr>
            <p:ph idx="1" type="subTitle"/>
          </p:nvPr>
        </p:nvSpPr>
        <p:spPr>
          <a:xfrm>
            <a:off x="713227" y="3695900"/>
            <a:ext cx="2438100" cy="90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400">
                <a:solidFill>
                  <a:schemeClr val="lt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0" name="Google Shape;120;p29"/>
          <p:cNvSpPr txBox="1"/>
          <p:nvPr>
            <p:ph idx="2" type="subTitle"/>
          </p:nvPr>
        </p:nvSpPr>
        <p:spPr>
          <a:xfrm>
            <a:off x="713224" y="3172700"/>
            <a:ext cx="2438100" cy="49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1" name="Google Shape;121;p29"/>
          <p:cNvSpPr txBox="1"/>
          <p:nvPr>
            <p:ph idx="3" type="subTitle"/>
          </p:nvPr>
        </p:nvSpPr>
        <p:spPr>
          <a:xfrm>
            <a:off x="5992677" y="3695900"/>
            <a:ext cx="2438100" cy="90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400">
                <a:solidFill>
                  <a:schemeClr val="lt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2" name="Google Shape;122;p29"/>
          <p:cNvSpPr txBox="1"/>
          <p:nvPr>
            <p:ph idx="4" type="subTitle"/>
          </p:nvPr>
        </p:nvSpPr>
        <p:spPr>
          <a:xfrm>
            <a:off x="5992674" y="3172700"/>
            <a:ext cx="2438100" cy="49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3" name="Google Shape;123;p29"/>
          <p:cNvSpPr txBox="1"/>
          <p:nvPr>
            <p:ph idx="5" type="subTitle"/>
          </p:nvPr>
        </p:nvSpPr>
        <p:spPr>
          <a:xfrm>
            <a:off x="3352952" y="3695900"/>
            <a:ext cx="2438100" cy="90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400">
                <a:solidFill>
                  <a:schemeClr val="lt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4" name="Google Shape;124;p29"/>
          <p:cNvSpPr txBox="1"/>
          <p:nvPr>
            <p:ph idx="6" type="subTitle"/>
          </p:nvPr>
        </p:nvSpPr>
        <p:spPr>
          <a:xfrm>
            <a:off x="3352949" y="3172700"/>
            <a:ext cx="2438100" cy="49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">
  <p:cSld name="CUSTOM_2_1_1_1_1_1_1_1_1_1_1_1_1">
    <p:bg>
      <p:bgPr>
        <a:solidFill>
          <a:schemeClr val="lt1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0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27" name="Google Shape;127;p30"/>
          <p:cNvSpPr txBox="1"/>
          <p:nvPr>
            <p:ph idx="1" type="subTitle"/>
          </p:nvPr>
        </p:nvSpPr>
        <p:spPr>
          <a:xfrm>
            <a:off x="959765" y="3695900"/>
            <a:ext cx="1719600" cy="90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28" name="Google Shape;128;p30"/>
          <p:cNvSpPr txBox="1"/>
          <p:nvPr>
            <p:ph idx="2" type="subTitle"/>
          </p:nvPr>
        </p:nvSpPr>
        <p:spPr>
          <a:xfrm>
            <a:off x="959763" y="3172700"/>
            <a:ext cx="1719600" cy="5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  <p:sp>
        <p:nvSpPr>
          <p:cNvPr id="129" name="Google Shape;129;p30"/>
          <p:cNvSpPr txBox="1"/>
          <p:nvPr>
            <p:ph idx="3" type="subTitle"/>
          </p:nvPr>
        </p:nvSpPr>
        <p:spPr>
          <a:xfrm>
            <a:off x="2794703" y="3695900"/>
            <a:ext cx="1719600" cy="90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30" name="Google Shape;130;p30"/>
          <p:cNvSpPr txBox="1"/>
          <p:nvPr>
            <p:ph idx="4" type="subTitle"/>
          </p:nvPr>
        </p:nvSpPr>
        <p:spPr>
          <a:xfrm>
            <a:off x="2794700" y="3172700"/>
            <a:ext cx="1719600" cy="5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  <p:sp>
        <p:nvSpPr>
          <p:cNvPr id="131" name="Google Shape;131;p30"/>
          <p:cNvSpPr txBox="1"/>
          <p:nvPr>
            <p:ph idx="5" type="subTitle"/>
          </p:nvPr>
        </p:nvSpPr>
        <p:spPr>
          <a:xfrm>
            <a:off x="4629640" y="3695900"/>
            <a:ext cx="1719600" cy="90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32" name="Google Shape;132;p30"/>
          <p:cNvSpPr txBox="1"/>
          <p:nvPr>
            <p:ph idx="6" type="subTitle"/>
          </p:nvPr>
        </p:nvSpPr>
        <p:spPr>
          <a:xfrm>
            <a:off x="4629638" y="3172700"/>
            <a:ext cx="1719600" cy="5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  <p:sp>
        <p:nvSpPr>
          <p:cNvPr id="133" name="Google Shape;133;p30"/>
          <p:cNvSpPr txBox="1"/>
          <p:nvPr>
            <p:ph idx="7" type="subTitle"/>
          </p:nvPr>
        </p:nvSpPr>
        <p:spPr>
          <a:xfrm>
            <a:off x="6464578" y="3695900"/>
            <a:ext cx="1719600" cy="90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34" name="Google Shape;134;p30"/>
          <p:cNvSpPr txBox="1"/>
          <p:nvPr>
            <p:ph idx="8" type="subTitle"/>
          </p:nvPr>
        </p:nvSpPr>
        <p:spPr>
          <a:xfrm>
            <a:off x="6464576" y="3172700"/>
            <a:ext cx="1719600" cy="5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lt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713225" y="1187600"/>
            <a:ext cx="77175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048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 1">
  <p:cSld name="CUSTOM_2_1_1_1_1_1_1_1_1_1_1_1_1_1">
    <p:bg>
      <p:bgPr>
        <a:solidFill>
          <a:schemeClr val="dk1"/>
        </a:solid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1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7" name="Google Shape;137;p31"/>
          <p:cNvSpPr txBox="1"/>
          <p:nvPr>
            <p:ph idx="1" type="subTitle"/>
          </p:nvPr>
        </p:nvSpPr>
        <p:spPr>
          <a:xfrm>
            <a:off x="1021253" y="2171900"/>
            <a:ext cx="2016300" cy="90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400">
                <a:solidFill>
                  <a:schemeClr val="lt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8" name="Google Shape;138;p31"/>
          <p:cNvSpPr txBox="1"/>
          <p:nvPr>
            <p:ph idx="2" type="subTitle"/>
          </p:nvPr>
        </p:nvSpPr>
        <p:spPr>
          <a:xfrm>
            <a:off x="1021250" y="1648700"/>
            <a:ext cx="2016300" cy="5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9" name="Google Shape;139;p31"/>
          <p:cNvSpPr txBox="1"/>
          <p:nvPr>
            <p:ph idx="3" type="subTitle"/>
          </p:nvPr>
        </p:nvSpPr>
        <p:spPr>
          <a:xfrm>
            <a:off x="1021253" y="3695900"/>
            <a:ext cx="2016300" cy="90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400">
                <a:solidFill>
                  <a:schemeClr val="lt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0" name="Google Shape;140;p31"/>
          <p:cNvSpPr txBox="1"/>
          <p:nvPr>
            <p:ph idx="4" type="subTitle"/>
          </p:nvPr>
        </p:nvSpPr>
        <p:spPr>
          <a:xfrm>
            <a:off x="1021250" y="3172700"/>
            <a:ext cx="2016300" cy="5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1" name="Google Shape;141;p31"/>
          <p:cNvSpPr txBox="1"/>
          <p:nvPr>
            <p:ph idx="5" type="subTitle"/>
          </p:nvPr>
        </p:nvSpPr>
        <p:spPr>
          <a:xfrm>
            <a:off x="6106203" y="2171900"/>
            <a:ext cx="2016300" cy="90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400">
                <a:solidFill>
                  <a:schemeClr val="lt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2" name="Google Shape;142;p31"/>
          <p:cNvSpPr txBox="1"/>
          <p:nvPr>
            <p:ph idx="6" type="subTitle"/>
          </p:nvPr>
        </p:nvSpPr>
        <p:spPr>
          <a:xfrm>
            <a:off x="6106200" y="1648700"/>
            <a:ext cx="2016300" cy="5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3" name="Google Shape;143;p31"/>
          <p:cNvSpPr txBox="1"/>
          <p:nvPr>
            <p:ph idx="7" type="subTitle"/>
          </p:nvPr>
        </p:nvSpPr>
        <p:spPr>
          <a:xfrm>
            <a:off x="6106203" y="3695900"/>
            <a:ext cx="2016300" cy="90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400">
                <a:solidFill>
                  <a:schemeClr val="lt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4" name="Google Shape;144;p31"/>
          <p:cNvSpPr txBox="1"/>
          <p:nvPr>
            <p:ph idx="8" type="subTitle"/>
          </p:nvPr>
        </p:nvSpPr>
        <p:spPr>
          <a:xfrm>
            <a:off x="6106200" y="3172700"/>
            <a:ext cx="2016300" cy="5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ix Columns">
  <p:cSld name="CUSTOM_2_1_1_1_1_1_1_1_1_1_1_1_1_1_1">
    <p:bg>
      <p:bgPr>
        <a:solidFill>
          <a:schemeClr val="lt1"/>
        </a:solidFill>
      </p:bgPr>
    </p:bg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2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47" name="Google Shape;147;p32"/>
          <p:cNvSpPr txBox="1"/>
          <p:nvPr>
            <p:ph idx="1" type="subTitle"/>
          </p:nvPr>
        </p:nvSpPr>
        <p:spPr>
          <a:xfrm>
            <a:off x="964500" y="3966800"/>
            <a:ext cx="1938000" cy="637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48" name="Google Shape;148;p32"/>
          <p:cNvSpPr txBox="1"/>
          <p:nvPr>
            <p:ph idx="2" type="subTitle"/>
          </p:nvPr>
        </p:nvSpPr>
        <p:spPr>
          <a:xfrm>
            <a:off x="964526" y="3473000"/>
            <a:ext cx="1938000" cy="49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  <p:sp>
        <p:nvSpPr>
          <p:cNvPr id="149" name="Google Shape;149;p32"/>
          <p:cNvSpPr txBox="1"/>
          <p:nvPr>
            <p:ph idx="3" type="subTitle"/>
          </p:nvPr>
        </p:nvSpPr>
        <p:spPr>
          <a:xfrm>
            <a:off x="6241413" y="3966800"/>
            <a:ext cx="1938000" cy="637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50" name="Google Shape;150;p32"/>
          <p:cNvSpPr txBox="1"/>
          <p:nvPr>
            <p:ph idx="4" type="subTitle"/>
          </p:nvPr>
        </p:nvSpPr>
        <p:spPr>
          <a:xfrm>
            <a:off x="6241439" y="3473000"/>
            <a:ext cx="1938000" cy="49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  <p:sp>
        <p:nvSpPr>
          <p:cNvPr id="151" name="Google Shape;151;p32"/>
          <p:cNvSpPr txBox="1"/>
          <p:nvPr>
            <p:ph idx="5" type="subTitle"/>
          </p:nvPr>
        </p:nvSpPr>
        <p:spPr>
          <a:xfrm>
            <a:off x="3602956" y="3966800"/>
            <a:ext cx="1938000" cy="637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52" name="Google Shape;152;p32"/>
          <p:cNvSpPr txBox="1"/>
          <p:nvPr>
            <p:ph idx="6" type="subTitle"/>
          </p:nvPr>
        </p:nvSpPr>
        <p:spPr>
          <a:xfrm>
            <a:off x="3602983" y="3473000"/>
            <a:ext cx="1938000" cy="49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  <p:sp>
        <p:nvSpPr>
          <p:cNvPr id="153" name="Google Shape;153;p32"/>
          <p:cNvSpPr txBox="1"/>
          <p:nvPr>
            <p:ph idx="7" type="subTitle"/>
          </p:nvPr>
        </p:nvSpPr>
        <p:spPr>
          <a:xfrm>
            <a:off x="964538" y="2322900"/>
            <a:ext cx="1938000" cy="637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54" name="Google Shape;154;p32"/>
          <p:cNvSpPr txBox="1"/>
          <p:nvPr>
            <p:ph idx="8" type="subTitle"/>
          </p:nvPr>
        </p:nvSpPr>
        <p:spPr>
          <a:xfrm>
            <a:off x="964539" y="1829100"/>
            <a:ext cx="1938000" cy="49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  <p:sp>
        <p:nvSpPr>
          <p:cNvPr id="155" name="Google Shape;155;p32"/>
          <p:cNvSpPr txBox="1"/>
          <p:nvPr>
            <p:ph idx="9" type="subTitle"/>
          </p:nvPr>
        </p:nvSpPr>
        <p:spPr>
          <a:xfrm>
            <a:off x="6241450" y="2322900"/>
            <a:ext cx="1938000" cy="637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56" name="Google Shape;156;p32"/>
          <p:cNvSpPr txBox="1"/>
          <p:nvPr>
            <p:ph idx="13" type="subTitle"/>
          </p:nvPr>
        </p:nvSpPr>
        <p:spPr>
          <a:xfrm>
            <a:off x="6241451" y="1829100"/>
            <a:ext cx="1938000" cy="49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  <p:sp>
        <p:nvSpPr>
          <p:cNvPr id="157" name="Google Shape;157;p32"/>
          <p:cNvSpPr txBox="1"/>
          <p:nvPr>
            <p:ph idx="14" type="subTitle"/>
          </p:nvPr>
        </p:nvSpPr>
        <p:spPr>
          <a:xfrm>
            <a:off x="3602994" y="2322900"/>
            <a:ext cx="1938000" cy="637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58" name="Google Shape;158;p32"/>
          <p:cNvSpPr txBox="1"/>
          <p:nvPr>
            <p:ph idx="15" type="subTitle"/>
          </p:nvPr>
        </p:nvSpPr>
        <p:spPr>
          <a:xfrm>
            <a:off x="3602995" y="1829100"/>
            <a:ext cx="1938000" cy="49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">
  <p:cSld name="CUSTOM_2_1_1_1_1_1_1_1_1_1_1_1_1_1_1_1">
    <p:bg>
      <p:bgPr>
        <a:solidFill>
          <a:schemeClr val="lt1"/>
        </a:soli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3"/>
          <p:cNvSpPr txBox="1"/>
          <p:nvPr>
            <p:ph type="title"/>
          </p:nvPr>
        </p:nvSpPr>
        <p:spPr>
          <a:xfrm>
            <a:off x="2200200" y="539500"/>
            <a:ext cx="4743600" cy="91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72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61" name="Google Shape;161;p33"/>
          <p:cNvSpPr txBox="1"/>
          <p:nvPr>
            <p:ph idx="1" type="subTitle"/>
          </p:nvPr>
        </p:nvSpPr>
        <p:spPr>
          <a:xfrm>
            <a:off x="2336400" y="2286150"/>
            <a:ext cx="4471200" cy="91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2" name="Google Shape;162;p33"/>
          <p:cNvSpPr txBox="1"/>
          <p:nvPr>
            <p:ph idx="2" type="subTitle"/>
          </p:nvPr>
        </p:nvSpPr>
        <p:spPr>
          <a:xfrm>
            <a:off x="2336403" y="1762950"/>
            <a:ext cx="4471200" cy="5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  <p:sp>
        <p:nvSpPr>
          <p:cNvPr id="163" name="Google Shape;163;p33"/>
          <p:cNvSpPr txBox="1"/>
          <p:nvPr/>
        </p:nvSpPr>
        <p:spPr>
          <a:xfrm>
            <a:off x="2212650" y="3759800"/>
            <a:ext cx="4718700" cy="47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434343"/>
                </a:solidFill>
                <a:latin typeface="Archivo"/>
                <a:ea typeface="Archivo"/>
                <a:cs typeface="Archivo"/>
                <a:sym typeface="Archivo"/>
              </a:rPr>
              <a:t>CREDITS:</a:t>
            </a:r>
            <a:r>
              <a:rPr lang="en" sz="1200">
                <a:solidFill>
                  <a:srgbClr val="434343"/>
                </a:solidFill>
                <a:latin typeface="Archivo"/>
                <a:ea typeface="Archivo"/>
                <a:cs typeface="Archivo"/>
                <a:sym typeface="Archivo"/>
              </a:rPr>
              <a:t> This presentation template was created by </a:t>
            </a:r>
            <a:r>
              <a:rPr b="1" lang="en" sz="1200">
                <a:solidFill>
                  <a:srgbClr val="434343"/>
                </a:solidFill>
                <a:uFill>
                  <a:noFill/>
                </a:uFill>
                <a:latin typeface="Archivo"/>
                <a:ea typeface="Archivo"/>
                <a:cs typeface="Archivo"/>
                <a:sym typeface="Archivo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rgbClr val="434343"/>
                </a:solidFill>
                <a:latin typeface="Archivo"/>
                <a:ea typeface="Archivo"/>
                <a:cs typeface="Archivo"/>
                <a:sym typeface="Archivo"/>
              </a:rPr>
              <a:t>, including icons by </a:t>
            </a:r>
            <a:r>
              <a:rPr b="1" lang="en" sz="1200">
                <a:solidFill>
                  <a:srgbClr val="434343"/>
                </a:solidFill>
                <a:uFill>
                  <a:noFill/>
                </a:uFill>
                <a:latin typeface="Archivo"/>
                <a:ea typeface="Archivo"/>
                <a:cs typeface="Archivo"/>
                <a:sym typeface="Archivo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rgbClr val="434343"/>
                </a:solidFill>
                <a:latin typeface="Archivo"/>
                <a:ea typeface="Archivo"/>
                <a:cs typeface="Archivo"/>
                <a:sym typeface="Archivo"/>
              </a:rPr>
              <a:t>, and infographics &amp; images by </a:t>
            </a:r>
            <a:r>
              <a:rPr b="1" lang="en" sz="1200">
                <a:solidFill>
                  <a:srgbClr val="434343"/>
                </a:solidFill>
                <a:uFill>
                  <a:noFill/>
                </a:uFill>
                <a:latin typeface="Archivo"/>
                <a:ea typeface="Archivo"/>
                <a:cs typeface="Archivo"/>
                <a:sym typeface="Archivo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Freepik</a:t>
            </a:r>
            <a:endParaRPr b="1" sz="1200">
              <a:solidFill>
                <a:srgbClr val="434343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">
  <p:cSld name="CUSTOM_2_1_1_1_1_1_1_1_1_1_1_1_1_1_1_1_1">
    <p:bg>
      <p:bgPr>
        <a:solidFill>
          <a:schemeClr val="lt1"/>
        </a:solidFill>
      </p:bgPr>
    </p:bg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1">
  <p:cSld name="CUSTOM_2_1_1_1_1_1_1_1_1_1_1_1_1_1_1_1_1_1">
    <p:bg>
      <p:bgPr>
        <a:solidFill>
          <a:schemeClr val="dk1"/>
        </a:solidFill>
      </p:bgPr>
    </p:bg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lt1"/>
        </a:solidFill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subTitle"/>
          </p:nvPr>
        </p:nvSpPr>
        <p:spPr>
          <a:xfrm>
            <a:off x="1554325" y="2930350"/>
            <a:ext cx="2731200" cy="49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  <p:sp>
        <p:nvSpPr>
          <p:cNvPr id="23" name="Google Shape;23;p5"/>
          <p:cNvSpPr txBox="1"/>
          <p:nvPr>
            <p:ph idx="2" type="subTitle"/>
          </p:nvPr>
        </p:nvSpPr>
        <p:spPr>
          <a:xfrm>
            <a:off x="1554325" y="3422914"/>
            <a:ext cx="2731200" cy="94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5"/>
          <p:cNvSpPr txBox="1"/>
          <p:nvPr>
            <p:ph idx="3" type="subTitle"/>
          </p:nvPr>
        </p:nvSpPr>
        <p:spPr>
          <a:xfrm>
            <a:off x="4858474" y="2930350"/>
            <a:ext cx="2731200" cy="49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  <p:sp>
        <p:nvSpPr>
          <p:cNvPr id="25" name="Google Shape;25;p5"/>
          <p:cNvSpPr txBox="1"/>
          <p:nvPr>
            <p:ph idx="4" type="subTitle"/>
          </p:nvPr>
        </p:nvSpPr>
        <p:spPr>
          <a:xfrm>
            <a:off x="4858475" y="3422914"/>
            <a:ext cx="2731200" cy="94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dk1"/>
        </a:soli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chemeClr val="lt1"/>
        </a:solidFill>
      </p:bgPr>
    </p:bg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713250" y="539500"/>
            <a:ext cx="7717500" cy="57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0" name="Google Shape;30;p7"/>
          <p:cNvSpPr txBox="1"/>
          <p:nvPr>
            <p:ph idx="1" type="subTitle"/>
          </p:nvPr>
        </p:nvSpPr>
        <p:spPr>
          <a:xfrm>
            <a:off x="713225" y="1557300"/>
            <a:ext cx="5372400" cy="277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Char char="■"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/>
          <p:nvPr>
            <p:ph type="title"/>
          </p:nvPr>
        </p:nvSpPr>
        <p:spPr>
          <a:xfrm>
            <a:off x="713225" y="1632600"/>
            <a:ext cx="6367800" cy="1878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7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lt1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/>
          <p:nvPr>
            <p:ph type="title"/>
          </p:nvPr>
        </p:nvSpPr>
        <p:spPr>
          <a:xfrm>
            <a:off x="713250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" type="subTitle"/>
          </p:nvPr>
        </p:nvSpPr>
        <p:spPr>
          <a:xfrm>
            <a:off x="2336800" y="2570650"/>
            <a:ext cx="2922000" cy="1541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36" name="Google Shape;36;p9"/>
          <p:cNvSpPr txBox="1"/>
          <p:nvPr>
            <p:ph idx="2" type="subTitle"/>
          </p:nvPr>
        </p:nvSpPr>
        <p:spPr>
          <a:xfrm>
            <a:off x="2182400" y="2047450"/>
            <a:ext cx="3506700" cy="5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2pPr>
            <a:lvl3pPr lvl="2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3pPr>
            <a:lvl4pPr lvl="3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4pPr>
            <a:lvl5pPr lvl="4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5pPr>
            <a:lvl6pPr lvl="5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6pPr>
            <a:lvl7pPr lvl="6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7pPr>
            <a:lvl8pPr lvl="7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8pPr>
            <a:lvl9pPr lvl="8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18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lt1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/>
          <p:nvPr>
            <p:ph type="title"/>
          </p:nvPr>
        </p:nvSpPr>
        <p:spPr>
          <a:xfrm>
            <a:off x="713225" y="1291100"/>
            <a:ext cx="4471200" cy="331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29" Type="http://schemas.openxmlformats.org/officeDocument/2006/relationships/slideLayout" Target="../slideLayouts/slideLayout29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11.xml"/><Relationship Id="rId33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10.xml"/><Relationship Id="rId3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13.xml"/><Relationship Id="rId35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34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chivo Black"/>
              <a:buNone/>
              <a:defRPr sz="28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713225" y="1187600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chivo"/>
              <a:buChar char="●"/>
              <a:defRPr sz="18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○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■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●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○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■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●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○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■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  <p:sldLayoutId id="2147483681" r:id="rId3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0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9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4.jpg"/><Relationship Id="rId4" Type="http://schemas.openxmlformats.org/officeDocument/2006/relationships/image" Target="../media/image1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6"/>
          <p:cNvSpPr txBox="1"/>
          <p:nvPr>
            <p:ph type="ctrTitle"/>
          </p:nvPr>
        </p:nvSpPr>
        <p:spPr>
          <a:xfrm>
            <a:off x="4462250" y="464700"/>
            <a:ext cx="4596900" cy="3021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700">
                <a:latin typeface="Archivo"/>
                <a:ea typeface="Archivo"/>
                <a:cs typeface="Archivo"/>
                <a:sym typeface="Archivo"/>
              </a:rPr>
              <a:t>Discovery of the Once-Weekly GLP-1 Analogue Semaglutide</a:t>
            </a:r>
            <a:endParaRPr sz="3700"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171" name="Google Shape;171;p36"/>
          <p:cNvSpPr txBox="1"/>
          <p:nvPr>
            <p:ph idx="1" type="subTitle"/>
          </p:nvPr>
        </p:nvSpPr>
        <p:spPr>
          <a:xfrm>
            <a:off x="4826438" y="4467350"/>
            <a:ext cx="3960600" cy="382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3"/>
                </a:solidFill>
              </a:rPr>
              <a:t>Journal Club Presentation | BEC 575 | </a:t>
            </a:r>
            <a:r>
              <a:rPr lang="en" sz="1300">
                <a:solidFill>
                  <a:schemeClr val="accent3"/>
                </a:solidFill>
              </a:rPr>
              <a:t> Lola Olosu</a:t>
            </a:r>
            <a:endParaRPr sz="1300">
              <a:solidFill>
                <a:schemeClr val="accent3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172" name="Google Shape;172;p36"/>
          <p:cNvSpPr txBox="1"/>
          <p:nvPr>
            <p:ph idx="2" type="subTitle"/>
          </p:nvPr>
        </p:nvSpPr>
        <p:spPr>
          <a:xfrm>
            <a:off x="5143500" y="4016105"/>
            <a:ext cx="3287400" cy="495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Archivo"/>
                <a:ea typeface="Archivo"/>
                <a:cs typeface="Archivo"/>
                <a:sym typeface="Archivo"/>
              </a:rPr>
              <a:t>November 16th, 2025</a:t>
            </a:r>
            <a:endParaRPr sz="1700">
              <a:latin typeface="Archivo"/>
              <a:ea typeface="Archivo"/>
              <a:cs typeface="Archivo"/>
              <a:sym typeface="Archivo"/>
            </a:endParaRPr>
          </a:p>
        </p:txBody>
      </p:sp>
      <p:grpSp>
        <p:nvGrpSpPr>
          <p:cNvPr id="173" name="Google Shape;173;p36"/>
          <p:cNvGrpSpPr/>
          <p:nvPr/>
        </p:nvGrpSpPr>
        <p:grpSpPr>
          <a:xfrm rot="2392192">
            <a:off x="-435515" y="-3311915"/>
            <a:ext cx="4278758" cy="10782679"/>
            <a:chOff x="5762975" y="2535925"/>
            <a:chExt cx="781225" cy="1968725"/>
          </a:xfrm>
        </p:grpSpPr>
        <p:sp>
          <p:nvSpPr>
            <p:cNvPr id="174" name="Google Shape;174;p36"/>
            <p:cNvSpPr/>
            <p:nvPr/>
          </p:nvSpPr>
          <p:spPr>
            <a:xfrm>
              <a:off x="5777825" y="4414450"/>
              <a:ext cx="691625" cy="90200"/>
            </a:xfrm>
            <a:custGeom>
              <a:rect b="b" l="l" r="r" t="t"/>
              <a:pathLst>
                <a:path extrusionOk="0" h="3608" w="27665">
                  <a:moveTo>
                    <a:pt x="1803" y="1"/>
                  </a:moveTo>
                  <a:cubicBezTo>
                    <a:pt x="822" y="1"/>
                    <a:pt x="0" y="800"/>
                    <a:pt x="0" y="1804"/>
                  </a:cubicBezTo>
                  <a:cubicBezTo>
                    <a:pt x="0" y="2785"/>
                    <a:pt x="822" y="3607"/>
                    <a:pt x="1803" y="3607"/>
                  </a:cubicBezTo>
                  <a:cubicBezTo>
                    <a:pt x="2808" y="3607"/>
                    <a:pt x="3606" y="2785"/>
                    <a:pt x="3606" y="1804"/>
                  </a:cubicBezTo>
                  <a:lnTo>
                    <a:pt x="24058" y="1804"/>
                  </a:lnTo>
                  <a:cubicBezTo>
                    <a:pt x="24058" y="2785"/>
                    <a:pt x="24857" y="3607"/>
                    <a:pt x="25861" y="3607"/>
                  </a:cubicBezTo>
                  <a:cubicBezTo>
                    <a:pt x="26843" y="3607"/>
                    <a:pt x="27664" y="2785"/>
                    <a:pt x="27664" y="1804"/>
                  </a:cubicBezTo>
                  <a:cubicBezTo>
                    <a:pt x="27664" y="800"/>
                    <a:pt x="26843" y="1"/>
                    <a:pt x="25861" y="1"/>
                  </a:cubicBezTo>
                  <a:cubicBezTo>
                    <a:pt x="25062" y="1"/>
                    <a:pt x="24400" y="503"/>
                    <a:pt x="24172" y="1188"/>
                  </a:cubicBezTo>
                  <a:lnTo>
                    <a:pt x="3492" y="1188"/>
                  </a:lnTo>
                  <a:cubicBezTo>
                    <a:pt x="3264" y="503"/>
                    <a:pt x="2602" y="1"/>
                    <a:pt x="1803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3"/>
                </a:gs>
              </a:gsLst>
              <a:lin ang="1890073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36"/>
            <p:cNvSpPr/>
            <p:nvPr/>
          </p:nvSpPr>
          <p:spPr>
            <a:xfrm>
              <a:off x="5943300" y="2686025"/>
              <a:ext cx="600900" cy="120425"/>
            </a:xfrm>
            <a:custGeom>
              <a:rect b="b" l="l" r="r" t="t"/>
              <a:pathLst>
                <a:path extrusionOk="0" h="4817" w="24036">
                  <a:moveTo>
                    <a:pt x="21639" y="0"/>
                  </a:moveTo>
                  <a:cubicBezTo>
                    <a:pt x="20315" y="0"/>
                    <a:pt x="19242" y="1073"/>
                    <a:pt x="19242" y="2397"/>
                  </a:cubicBezTo>
                  <a:lnTo>
                    <a:pt x="2968" y="2397"/>
                  </a:lnTo>
                  <a:cubicBezTo>
                    <a:pt x="2831" y="1712"/>
                    <a:pt x="2237" y="1210"/>
                    <a:pt x="1507" y="1210"/>
                  </a:cubicBezTo>
                  <a:cubicBezTo>
                    <a:pt x="662" y="1210"/>
                    <a:pt x="0" y="1872"/>
                    <a:pt x="0" y="2716"/>
                  </a:cubicBezTo>
                  <a:cubicBezTo>
                    <a:pt x="0" y="3538"/>
                    <a:pt x="662" y="4200"/>
                    <a:pt x="1507" y="4200"/>
                  </a:cubicBezTo>
                  <a:cubicBezTo>
                    <a:pt x="2237" y="4200"/>
                    <a:pt x="2831" y="3698"/>
                    <a:pt x="2968" y="3013"/>
                  </a:cubicBezTo>
                  <a:lnTo>
                    <a:pt x="19311" y="3013"/>
                  </a:lnTo>
                  <a:cubicBezTo>
                    <a:pt x="19585" y="4040"/>
                    <a:pt x="20520" y="4816"/>
                    <a:pt x="21639" y="4816"/>
                  </a:cubicBezTo>
                  <a:cubicBezTo>
                    <a:pt x="22963" y="4816"/>
                    <a:pt x="24035" y="3743"/>
                    <a:pt x="24035" y="2397"/>
                  </a:cubicBezTo>
                  <a:cubicBezTo>
                    <a:pt x="24035" y="1073"/>
                    <a:pt x="22963" y="0"/>
                    <a:pt x="21639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3"/>
                </a:gs>
              </a:gsLst>
              <a:lin ang="1890073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36"/>
            <p:cNvSpPr/>
            <p:nvPr/>
          </p:nvSpPr>
          <p:spPr>
            <a:xfrm>
              <a:off x="6108775" y="2821250"/>
              <a:ext cx="390350" cy="150100"/>
            </a:xfrm>
            <a:custGeom>
              <a:rect b="b" l="l" r="r" t="t"/>
              <a:pathLst>
                <a:path extrusionOk="0" h="6004" w="15614">
                  <a:moveTo>
                    <a:pt x="12623" y="1"/>
                  </a:moveTo>
                  <a:cubicBezTo>
                    <a:pt x="11162" y="1"/>
                    <a:pt x="9953" y="1028"/>
                    <a:pt x="9679" y="2397"/>
                  </a:cubicBezTo>
                  <a:lnTo>
                    <a:pt x="2968" y="2397"/>
                  </a:lnTo>
                  <a:cubicBezTo>
                    <a:pt x="2831" y="1712"/>
                    <a:pt x="2215" y="1210"/>
                    <a:pt x="1484" y="1210"/>
                  </a:cubicBezTo>
                  <a:cubicBezTo>
                    <a:pt x="663" y="1210"/>
                    <a:pt x="1" y="1872"/>
                    <a:pt x="1" y="2717"/>
                  </a:cubicBezTo>
                  <a:cubicBezTo>
                    <a:pt x="1" y="3539"/>
                    <a:pt x="663" y="4200"/>
                    <a:pt x="1484" y="4200"/>
                  </a:cubicBezTo>
                  <a:cubicBezTo>
                    <a:pt x="2215" y="4200"/>
                    <a:pt x="2831" y="3698"/>
                    <a:pt x="2968" y="3014"/>
                  </a:cubicBezTo>
                  <a:lnTo>
                    <a:pt x="9610" y="3014"/>
                  </a:lnTo>
                  <a:cubicBezTo>
                    <a:pt x="9610" y="4657"/>
                    <a:pt x="10957" y="6004"/>
                    <a:pt x="12623" y="6004"/>
                  </a:cubicBezTo>
                  <a:cubicBezTo>
                    <a:pt x="14267" y="6004"/>
                    <a:pt x="15613" y="4657"/>
                    <a:pt x="15613" y="3014"/>
                  </a:cubicBezTo>
                  <a:cubicBezTo>
                    <a:pt x="15613" y="1347"/>
                    <a:pt x="14267" y="1"/>
                    <a:pt x="12623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3"/>
                </a:gs>
              </a:gsLst>
              <a:lin ang="1890073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36"/>
            <p:cNvSpPr/>
            <p:nvPr/>
          </p:nvSpPr>
          <p:spPr>
            <a:xfrm>
              <a:off x="6228625" y="2956500"/>
              <a:ext cx="150650" cy="150100"/>
            </a:xfrm>
            <a:custGeom>
              <a:rect b="b" l="l" r="r" t="t"/>
              <a:pathLst>
                <a:path extrusionOk="0" h="6004" w="6026">
                  <a:moveTo>
                    <a:pt x="3013" y="0"/>
                  </a:moveTo>
                  <a:cubicBezTo>
                    <a:pt x="1347" y="0"/>
                    <a:pt x="0" y="1347"/>
                    <a:pt x="0" y="3013"/>
                  </a:cubicBezTo>
                  <a:cubicBezTo>
                    <a:pt x="0" y="4657"/>
                    <a:pt x="1347" y="6003"/>
                    <a:pt x="3013" y="6003"/>
                  </a:cubicBezTo>
                  <a:cubicBezTo>
                    <a:pt x="4679" y="6003"/>
                    <a:pt x="6026" y="4657"/>
                    <a:pt x="6026" y="3013"/>
                  </a:cubicBezTo>
                  <a:cubicBezTo>
                    <a:pt x="6026" y="1347"/>
                    <a:pt x="4679" y="0"/>
                    <a:pt x="3013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3"/>
                </a:gs>
              </a:gsLst>
              <a:lin ang="1890073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36"/>
            <p:cNvSpPr/>
            <p:nvPr/>
          </p:nvSpPr>
          <p:spPr>
            <a:xfrm>
              <a:off x="5762975" y="3677775"/>
              <a:ext cx="616300" cy="150675"/>
            </a:xfrm>
            <a:custGeom>
              <a:rect b="b" l="l" r="r" t="t"/>
              <a:pathLst>
                <a:path extrusionOk="0" h="6027" w="24652">
                  <a:moveTo>
                    <a:pt x="21639" y="0"/>
                  </a:moveTo>
                  <a:cubicBezTo>
                    <a:pt x="20178" y="0"/>
                    <a:pt x="18968" y="1027"/>
                    <a:pt x="18695" y="2420"/>
                  </a:cubicBezTo>
                  <a:lnTo>
                    <a:pt x="4725" y="2420"/>
                  </a:lnTo>
                  <a:cubicBezTo>
                    <a:pt x="4452" y="1370"/>
                    <a:pt x="3516" y="617"/>
                    <a:pt x="2397" y="617"/>
                  </a:cubicBezTo>
                  <a:cubicBezTo>
                    <a:pt x="1073" y="617"/>
                    <a:pt x="1" y="1689"/>
                    <a:pt x="1" y="3013"/>
                  </a:cubicBezTo>
                  <a:cubicBezTo>
                    <a:pt x="1" y="4337"/>
                    <a:pt x="1073" y="5410"/>
                    <a:pt x="2397" y="5410"/>
                  </a:cubicBezTo>
                  <a:cubicBezTo>
                    <a:pt x="3721" y="5410"/>
                    <a:pt x="4817" y="4337"/>
                    <a:pt x="4817" y="3013"/>
                  </a:cubicBezTo>
                  <a:lnTo>
                    <a:pt x="18626" y="3013"/>
                  </a:lnTo>
                  <a:cubicBezTo>
                    <a:pt x="18626" y="4679"/>
                    <a:pt x="19973" y="6026"/>
                    <a:pt x="21639" y="6026"/>
                  </a:cubicBezTo>
                  <a:cubicBezTo>
                    <a:pt x="23305" y="6026"/>
                    <a:pt x="24652" y="4679"/>
                    <a:pt x="24652" y="3013"/>
                  </a:cubicBezTo>
                  <a:cubicBezTo>
                    <a:pt x="24652" y="1347"/>
                    <a:pt x="23305" y="0"/>
                    <a:pt x="21639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3"/>
                </a:gs>
              </a:gsLst>
              <a:lin ang="1890073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36"/>
            <p:cNvSpPr/>
            <p:nvPr/>
          </p:nvSpPr>
          <p:spPr>
            <a:xfrm>
              <a:off x="5762975" y="3542525"/>
              <a:ext cx="736150" cy="150675"/>
            </a:xfrm>
            <a:custGeom>
              <a:rect b="b" l="l" r="r" t="t"/>
              <a:pathLst>
                <a:path extrusionOk="0" h="6027" w="29446">
                  <a:moveTo>
                    <a:pt x="26455" y="1"/>
                  </a:moveTo>
                  <a:cubicBezTo>
                    <a:pt x="24994" y="1"/>
                    <a:pt x="23785" y="1028"/>
                    <a:pt x="23511" y="2420"/>
                  </a:cubicBezTo>
                  <a:lnTo>
                    <a:pt x="4725" y="2420"/>
                  </a:lnTo>
                  <a:cubicBezTo>
                    <a:pt x="4452" y="1370"/>
                    <a:pt x="3516" y="617"/>
                    <a:pt x="2397" y="617"/>
                  </a:cubicBezTo>
                  <a:cubicBezTo>
                    <a:pt x="1073" y="617"/>
                    <a:pt x="1" y="1690"/>
                    <a:pt x="1" y="3014"/>
                  </a:cubicBezTo>
                  <a:cubicBezTo>
                    <a:pt x="1" y="4338"/>
                    <a:pt x="1073" y="5410"/>
                    <a:pt x="2397" y="5410"/>
                  </a:cubicBezTo>
                  <a:cubicBezTo>
                    <a:pt x="3721" y="5410"/>
                    <a:pt x="4817" y="4338"/>
                    <a:pt x="4817" y="3014"/>
                  </a:cubicBezTo>
                  <a:lnTo>
                    <a:pt x="23442" y="3014"/>
                  </a:lnTo>
                  <a:cubicBezTo>
                    <a:pt x="23442" y="4680"/>
                    <a:pt x="24789" y="6027"/>
                    <a:pt x="26455" y="6027"/>
                  </a:cubicBezTo>
                  <a:cubicBezTo>
                    <a:pt x="28099" y="6027"/>
                    <a:pt x="29445" y="4680"/>
                    <a:pt x="29445" y="3014"/>
                  </a:cubicBezTo>
                  <a:cubicBezTo>
                    <a:pt x="29445" y="1347"/>
                    <a:pt x="28099" y="1"/>
                    <a:pt x="26455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3"/>
                </a:gs>
              </a:gsLst>
              <a:lin ang="1890073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36"/>
            <p:cNvSpPr/>
            <p:nvPr/>
          </p:nvSpPr>
          <p:spPr>
            <a:xfrm>
              <a:off x="5822900" y="3798175"/>
              <a:ext cx="421150" cy="180350"/>
            </a:xfrm>
            <a:custGeom>
              <a:rect b="b" l="l" r="r" t="t"/>
              <a:pathLst>
                <a:path extrusionOk="0" h="7214" w="16846">
                  <a:moveTo>
                    <a:pt x="13239" y="0"/>
                  </a:moveTo>
                  <a:cubicBezTo>
                    <a:pt x="11436" y="0"/>
                    <a:pt x="9975" y="1301"/>
                    <a:pt x="9678" y="3013"/>
                  </a:cubicBezTo>
                  <a:lnTo>
                    <a:pt x="3493" y="3013"/>
                  </a:lnTo>
                  <a:cubicBezTo>
                    <a:pt x="3264" y="2306"/>
                    <a:pt x="2602" y="1804"/>
                    <a:pt x="1803" y="1804"/>
                  </a:cubicBezTo>
                  <a:cubicBezTo>
                    <a:pt x="822" y="1804"/>
                    <a:pt x="0" y="2603"/>
                    <a:pt x="0" y="3607"/>
                  </a:cubicBezTo>
                  <a:cubicBezTo>
                    <a:pt x="0" y="4611"/>
                    <a:pt x="822" y="5410"/>
                    <a:pt x="1803" y="5410"/>
                  </a:cubicBezTo>
                  <a:cubicBezTo>
                    <a:pt x="2808" y="5410"/>
                    <a:pt x="3607" y="4611"/>
                    <a:pt x="3607" y="3607"/>
                  </a:cubicBezTo>
                  <a:lnTo>
                    <a:pt x="9633" y="3607"/>
                  </a:lnTo>
                  <a:cubicBezTo>
                    <a:pt x="9633" y="5593"/>
                    <a:pt x="11230" y="7213"/>
                    <a:pt x="13239" y="7213"/>
                  </a:cubicBezTo>
                  <a:cubicBezTo>
                    <a:pt x="15225" y="7213"/>
                    <a:pt x="16845" y="5593"/>
                    <a:pt x="16845" y="3607"/>
                  </a:cubicBezTo>
                  <a:cubicBezTo>
                    <a:pt x="16845" y="1621"/>
                    <a:pt x="15225" y="0"/>
                    <a:pt x="13239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3"/>
                </a:gs>
              </a:gsLst>
              <a:lin ang="1890073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36"/>
            <p:cNvSpPr/>
            <p:nvPr/>
          </p:nvSpPr>
          <p:spPr>
            <a:xfrm>
              <a:off x="5913050" y="3963650"/>
              <a:ext cx="150675" cy="150100"/>
            </a:xfrm>
            <a:custGeom>
              <a:rect b="b" l="l" r="r" t="t"/>
              <a:pathLst>
                <a:path extrusionOk="0" h="6004" w="6027">
                  <a:moveTo>
                    <a:pt x="3014" y="1"/>
                  </a:moveTo>
                  <a:cubicBezTo>
                    <a:pt x="1347" y="1"/>
                    <a:pt x="1" y="1347"/>
                    <a:pt x="1" y="2991"/>
                  </a:cubicBezTo>
                  <a:cubicBezTo>
                    <a:pt x="1" y="4657"/>
                    <a:pt x="1347" y="6004"/>
                    <a:pt x="3014" y="6004"/>
                  </a:cubicBezTo>
                  <a:cubicBezTo>
                    <a:pt x="4680" y="6004"/>
                    <a:pt x="6027" y="4657"/>
                    <a:pt x="6027" y="2991"/>
                  </a:cubicBezTo>
                  <a:cubicBezTo>
                    <a:pt x="6027" y="1347"/>
                    <a:pt x="4680" y="1"/>
                    <a:pt x="3014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3"/>
                </a:gs>
              </a:gsLst>
              <a:lin ang="1890073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36"/>
            <p:cNvSpPr/>
            <p:nvPr/>
          </p:nvSpPr>
          <p:spPr>
            <a:xfrm>
              <a:off x="5822900" y="4113725"/>
              <a:ext cx="376075" cy="120425"/>
            </a:xfrm>
            <a:custGeom>
              <a:rect b="b" l="l" r="r" t="t"/>
              <a:pathLst>
                <a:path extrusionOk="0" h="4817" w="15043">
                  <a:moveTo>
                    <a:pt x="2420" y="1"/>
                  </a:moveTo>
                  <a:cubicBezTo>
                    <a:pt x="1073" y="1"/>
                    <a:pt x="0" y="1074"/>
                    <a:pt x="0" y="2397"/>
                  </a:cubicBezTo>
                  <a:cubicBezTo>
                    <a:pt x="0" y="3721"/>
                    <a:pt x="1073" y="4817"/>
                    <a:pt x="2420" y="4817"/>
                  </a:cubicBezTo>
                  <a:cubicBezTo>
                    <a:pt x="3538" y="4817"/>
                    <a:pt x="4474" y="4041"/>
                    <a:pt x="4748" y="3014"/>
                  </a:cubicBezTo>
                  <a:lnTo>
                    <a:pt x="11527" y="3014"/>
                  </a:lnTo>
                  <a:cubicBezTo>
                    <a:pt x="11778" y="3699"/>
                    <a:pt x="12440" y="4201"/>
                    <a:pt x="13239" y="4201"/>
                  </a:cubicBezTo>
                  <a:cubicBezTo>
                    <a:pt x="14220" y="4201"/>
                    <a:pt x="15042" y="3402"/>
                    <a:pt x="15042" y="2397"/>
                  </a:cubicBezTo>
                  <a:cubicBezTo>
                    <a:pt x="15042" y="1416"/>
                    <a:pt x="14220" y="594"/>
                    <a:pt x="13239" y="594"/>
                  </a:cubicBezTo>
                  <a:cubicBezTo>
                    <a:pt x="12235" y="594"/>
                    <a:pt x="11436" y="1416"/>
                    <a:pt x="11436" y="2397"/>
                  </a:cubicBezTo>
                  <a:lnTo>
                    <a:pt x="4816" y="2397"/>
                  </a:lnTo>
                  <a:cubicBezTo>
                    <a:pt x="4816" y="1074"/>
                    <a:pt x="3744" y="1"/>
                    <a:pt x="2420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3"/>
                </a:gs>
              </a:gsLst>
              <a:lin ang="1890073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36"/>
            <p:cNvSpPr/>
            <p:nvPr/>
          </p:nvSpPr>
          <p:spPr>
            <a:xfrm>
              <a:off x="5777825" y="4279225"/>
              <a:ext cx="586050" cy="90175"/>
            </a:xfrm>
            <a:custGeom>
              <a:rect b="b" l="l" r="r" t="t"/>
              <a:pathLst>
                <a:path extrusionOk="0" h="3607" w="23442">
                  <a:moveTo>
                    <a:pt x="1803" y="0"/>
                  </a:moveTo>
                  <a:cubicBezTo>
                    <a:pt x="822" y="0"/>
                    <a:pt x="0" y="799"/>
                    <a:pt x="0" y="1803"/>
                  </a:cubicBezTo>
                  <a:cubicBezTo>
                    <a:pt x="0" y="2785"/>
                    <a:pt x="822" y="3607"/>
                    <a:pt x="1803" y="3607"/>
                  </a:cubicBezTo>
                  <a:cubicBezTo>
                    <a:pt x="2602" y="3607"/>
                    <a:pt x="3264" y="3104"/>
                    <a:pt x="3492" y="2397"/>
                  </a:cubicBezTo>
                  <a:lnTo>
                    <a:pt x="19949" y="2397"/>
                  </a:lnTo>
                  <a:cubicBezTo>
                    <a:pt x="20200" y="3104"/>
                    <a:pt x="20862" y="3607"/>
                    <a:pt x="21638" y="3607"/>
                  </a:cubicBezTo>
                  <a:cubicBezTo>
                    <a:pt x="22643" y="3607"/>
                    <a:pt x="23442" y="2785"/>
                    <a:pt x="23442" y="1803"/>
                  </a:cubicBezTo>
                  <a:cubicBezTo>
                    <a:pt x="23442" y="799"/>
                    <a:pt x="22643" y="0"/>
                    <a:pt x="21638" y="0"/>
                  </a:cubicBezTo>
                  <a:cubicBezTo>
                    <a:pt x="20657" y="0"/>
                    <a:pt x="19835" y="799"/>
                    <a:pt x="19835" y="1803"/>
                  </a:cubicBezTo>
                  <a:lnTo>
                    <a:pt x="3606" y="1803"/>
                  </a:lnTo>
                  <a:cubicBezTo>
                    <a:pt x="3606" y="799"/>
                    <a:pt x="2808" y="0"/>
                    <a:pt x="1803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3"/>
                </a:gs>
              </a:gsLst>
              <a:lin ang="1890073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36"/>
            <p:cNvSpPr/>
            <p:nvPr/>
          </p:nvSpPr>
          <p:spPr>
            <a:xfrm>
              <a:off x="5867975" y="2535925"/>
              <a:ext cx="676225" cy="119875"/>
            </a:xfrm>
            <a:custGeom>
              <a:rect b="b" l="l" r="r" t="t"/>
              <a:pathLst>
                <a:path extrusionOk="0" h="4795" w="27049">
                  <a:moveTo>
                    <a:pt x="24652" y="1"/>
                  </a:moveTo>
                  <a:cubicBezTo>
                    <a:pt x="23328" y="1"/>
                    <a:pt x="22255" y="1074"/>
                    <a:pt x="22255" y="2398"/>
                  </a:cubicBezTo>
                  <a:lnTo>
                    <a:pt x="2991" y="2398"/>
                  </a:lnTo>
                  <a:cubicBezTo>
                    <a:pt x="2854" y="1713"/>
                    <a:pt x="2237" y="1188"/>
                    <a:pt x="1507" y="1188"/>
                  </a:cubicBezTo>
                  <a:cubicBezTo>
                    <a:pt x="685" y="1188"/>
                    <a:pt x="0" y="1873"/>
                    <a:pt x="0" y="2694"/>
                  </a:cubicBezTo>
                  <a:cubicBezTo>
                    <a:pt x="0" y="3539"/>
                    <a:pt x="685" y="4201"/>
                    <a:pt x="1507" y="4201"/>
                  </a:cubicBezTo>
                  <a:cubicBezTo>
                    <a:pt x="2237" y="4201"/>
                    <a:pt x="2854" y="3676"/>
                    <a:pt x="2991" y="2991"/>
                  </a:cubicBezTo>
                  <a:lnTo>
                    <a:pt x="22324" y="2991"/>
                  </a:lnTo>
                  <a:cubicBezTo>
                    <a:pt x="22598" y="4041"/>
                    <a:pt x="23533" y="4794"/>
                    <a:pt x="24652" y="4794"/>
                  </a:cubicBezTo>
                  <a:cubicBezTo>
                    <a:pt x="25976" y="4794"/>
                    <a:pt x="27048" y="3721"/>
                    <a:pt x="27048" y="2398"/>
                  </a:cubicBezTo>
                  <a:cubicBezTo>
                    <a:pt x="27048" y="1074"/>
                    <a:pt x="25976" y="1"/>
                    <a:pt x="24652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3"/>
                </a:gs>
              </a:gsLst>
              <a:lin ang="1890073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36"/>
            <p:cNvSpPr/>
            <p:nvPr/>
          </p:nvSpPr>
          <p:spPr>
            <a:xfrm>
              <a:off x="5793225" y="3392450"/>
              <a:ext cx="750975" cy="150100"/>
            </a:xfrm>
            <a:custGeom>
              <a:rect b="b" l="l" r="r" t="t"/>
              <a:pathLst>
                <a:path extrusionOk="0" h="6004" w="30039">
                  <a:moveTo>
                    <a:pt x="2990" y="1"/>
                  </a:moveTo>
                  <a:cubicBezTo>
                    <a:pt x="1347" y="1"/>
                    <a:pt x="0" y="1347"/>
                    <a:pt x="0" y="2991"/>
                  </a:cubicBezTo>
                  <a:cubicBezTo>
                    <a:pt x="0" y="4657"/>
                    <a:pt x="1347" y="6004"/>
                    <a:pt x="2990" y="6004"/>
                  </a:cubicBezTo>
                  <a:cubicBezTo>
                    <a:pt x="4451" y="6004"/>
                    <a:pt x="5661" y="4977"/>
                    <a:pt x="5935" y="3607"/>
                  </a:cubicBezTo>
                  <a:lnTo>
                    <a:pt x="25314" y="3607"/>
                  </a:lnTo>
                  <a:cubicBezTo>
                    <a:pt x="25588" y="4634"/>
                    <a:pt x="26523" y="5410"/>
                    <a:pt x="27642" y="5410"/>
                  </a:cubicBezTo>
                  <a:cubicBezTo>
                    <a:pt x="28966" y="5410"/>
                    <a:pt x="30038" y="4337"/>
                    <a:pt x="30038" y="2991"/>
                  </a:cubicBezTo>
                  <a:cubicBezTo>
                    <a:pt x="30038" y="1667"/>
                    <a:pt x="28966" y="594"/>
                    <a:pt x="27642" y="594"/>
                  </a:cubicBezTo>
                  <a:cubicBezTo>
                    <a:pt x="26318" y="594"/>
                    <a:pt x="25245" y="1667"/>
                    <a:pt x="25245" y="2991"/>
                  </a:cubicBezTo>
                  <a:lnTo>
                    <a:pt x="6003" y="2991"/>
                  </a:lnTo>
                  <a:cubicBezTo>
                    <a:pt x="6003" y="1347"/>
                    <a:pt x="4657" y="1"/>
                    <a:pt x="2990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3"/>
                </a:gs>
              </a:gsLst>
              <a:lin ang="1890073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Google Shape;186;p36"/>
            <p:cNvSpPr/>
            <p:nvPr/>
          </p:nvSpPr>
          <p:spPr>
            <a:xfrm>
              <a:off x="5913050" y="3241800"/>
              <a:ext cx="616300" cy="150675"/>
            </a:xfrm>
            <a:custGeom>
              <a:rect b="b" l="l" r="r" t="t"/>
              <a:pathLst>
                <a:path extrusionOk="0" h="6027" w="24652">
                  <a:moveTo>
                    <a:pt x="3014" y="1"/>
                  </a:moveTo>
                  <a:cubicBezTo>
                    <a:pt x="1347" y="1"/>
                    <a:pt x="1" y="1348"/>
                    <a:pt x="1" y="3014"/>
                  </a:cubicBezTo>
                  <a:cubicBezTo>
                    <a:pt x="1" y="4680"/>
                    <a:pt x="1347" y="6027"/>
                    <a:pt x="3014" y="6027"/>
                  </a:cubicBezTo>
                  <a:cubicBezTo>
                    <a:pt x="4474" y="6027"/>
                    <a:pt x="5684" y="5000"/>
                    <a:pt x="5958" y="3607"/>
                  </a:cubicBezTo>
                  <a:lnTo>
                    <a:pt x="20543" y="3607"/>
                  </a:lnTo>
                  <a:cubicBezTo>
                    <a:pt x="20795" y="4497"/>
                    <a:pt x="21593" y="5114"/>
                    <a:pt x="22552" y="5114"/>
                  </a:cubicBezTo>
                  <a:cubicBezTo>
                    <a:pt x="23716" y="5114"/>
                    <a:pt x="24652" y="4178"/>
                    <a:pt x="24652" y="3014"/>
                  </a:cubicBezTo>
                  <a:cubicBezTo>
                    <a:pt x="24652" y="1850"/>
                    <a:pt x="23716" y="914"/>
                    <a:pt x="22552" y="914"/>
                  </a:cubicBezTo>
                  <a:cubicBezTo>
                    <a:pt x="21388" y="914"/>
                    <a:pt x="20452" y="1850"/>
                    <a:pt x="20452" y="3014"/>
                  </a:cubicBezTo>
                  <a:lnTo>
                    <a:pt x="6027" y="3014"/>
                  </a:lnTo>
                  <a:cubicBezTo>
                    <a:pt x="6027" y="1348"/>
                    <a:pt x="4680" y="1"/>
                    <a:pt x="3014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3"/>
                </a:gs>
              </a:gsLst>
              <a:lin ang="1890073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36"/>
            <p:cNvSpPr/>
            <p:nvPr/>
          </p:nvSpPr>
          <p:spPr>
            <a:xfrm>
              <a:off x="6063700" y="3091725"/>
              <a:ext cx="405750" cy="180350"/>
            </a:xfrm>
            <a:custGeom>
              <a:rect b="b" l="l" r="r" t="t"/>
              <a:pathLst>
                <a:path extrusionOk="0" h="7214" w="16230">
                  <a:moveTo>
                    <a:pt x="3607" y="1"/>
                  </a:moveTo>
                  <a:cubicBezTo>
                    <a:pt x="1598" y="1"/>
                    <a:pt x="1" y="1621"/>
                    <a:pt x="1" y="3607"/>
                  </a:cubicBezTo>
                  <a:cubicBezTo>
                    <a:pt x="1" y="5593"/>
                    <a:pt x="1598" y="7214"/>
                    <a:pt x="3607" y="7214"/>
                  </a:cubicBezTo>
                  <a:cubicBezTo>
                    <a:pt x="5593" y="7214"/>
                    <a:pt x="7213" y="5593"/>
                    <a:pt x="7213" y="3607"/>
                  </a:cubicBezTo>
                  <a:lnTo>
                    <a:pt x="12029" y="3607"/>
                  </a:lnTo>
                  <a:cubicBezTo>
                    <a:pt x="12189" y="4634"/>
                    <a:pt x="13057" y="5410"/>
                    <a:pt x="14129" y="5410"/>
                  </a:cubicBezTo>
                  <a:cubicBezTo>
                    <a:pt x="15271" y="5410"/>
                    <a:pt x="16229" y="4475"/>
                    <a:pt x="16229" y="3310"/>
                  </a:cubicBezTo>
                  <a:cubicBezTo>
                    <a:pt x="16229" y="2146"/>
                    <a:pt x="15271" y="1211"/>
                    <a:pt x="14129" y="1211"/>
                  </a:cubicBezTo>
                  <a:cubicBezTo>
                    <a:pt x="13057" y="1211"/>
                    <a:pt x="12189" y="1987"/>
                    <a:pt x="12029" y="3014"/>
                  </a:cubicBezTo>
                  <a:lnTo>
                    <a:pt x="7145" y="3014"/>
                  </a:lnTo>
                  <a:cubicBezTo>
                    <a:pt x="6871" y="1302"/>
                    <a:pt x="5387" y="1"/>
                    <a:pt x="3607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3"/>
                </a:gs>
              </a:gsLst>
              <a:lin ang="1890073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pic>
        <p:nvPicPr>
          <p:cNvPr id="188" name="Google Shape;188;p36" title="ncstate-brick-4x1-red-ma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9726" y="77477"/>
            <a:ext cx="1709425" cy="268775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36"/>
          <p:cNvSpPr/>
          <p:nvPr/>
        </p:nvSpPr>
        <p:spPr>
          <a:xfrm>
            <a:off x="6525123" y="3368147"/>
            <a:ext cx="563218" cy="495299"/>
          </a:xfrm>
          <a:custGeom>
            <a:rect b="b" l="l" r="r" t="t"/>
            <a:pathLst>
              <a:path extrusionOk="0" h="11776" w="11846">
                <a:moveTo>
                  <a:pt x="9074" y="2261"/>
                </a:moveTo>
                <a:lnTo>
                  <a:pt x="9546" y="2733"/>
                </a:lnTo>
                <a:lnTo>
                  <a:pt x="9011" y="3300"/>
                </a:lnTo>
                <a:lnTo>
                  <a:pt x="8538" y="2828"/>
                </a:lnTo>
                <a:lnTo>
                  <a:pt x="9074" y="2261"/>
                </a:lnTo>
                <a:close/>
                <a:moveTo>
                  <a:pt x="6333" y="3489"/>
                </a:moveTo>
                <a:lnTo>
                  <a:pt x="8286" y="5474"/>
                </a:lnTo>
                <a:lnTo>
                  <a:pt x="7782" y="5978"/>
                </a:lnTo>
                <a:lnTo>
                  <a:pt x="7026" y="5222"/>
                </a:lnTo>
                <a:cubicBezTo>
                  <a:pt x="6963" y="5159"/>
                  <a:pt x="6876" y="5128"/>
                  <a:pt x="6789" y="5128"/>
                </a:cubicBezTo>
                <a:cubicBezTo>
                  <a:pt x="6703" y="5128"/>
                  <a:pt x="6616" y="5159"/>
                  <a:pt x="6553" y="5222"/>
                </a:cubicBezTo>
                <a:cubicBezTo>
                  <a:pt x="6427" y="5348"/>
                  <a:pt x="6427" y="5569"/>
                  <a:pt x="6553" y="5695"/>
                </a:cubicBezTo>
                <a:lnTo>
                  <a:pt x="7309" y="6451"/>
                </a:lnTo>
                <a:lnTo>
                  <a:pt x="6837" y="6924"/>
                </a:lnTo>
                <a:lnTo>
                  <a:pt x="4883" y="4939"/>
                </a:lnTo>
                <a:lnTo>
                  <a:pt x="6333" y="3489"/>
                </a:lnTo>
                <a:close/>
                <a:moveTo>
                  <a:pt x="2647" y="8688"/>
                </a:moveTo>
                <a:lnTo>
                  <a:pt x="3119" y="9160"/>
                </a:lnTo>
                <a:lnTo>
                  <a:pt x="2899" y="9412"/>
                </a:lnTo>
                <a:cubicBezTo>
                  <a:pt x="2836" y="9460"/>
                  <a:pt x="2749" y="9483"/>
                  <a:pt x="2662" y="9483"/>
                </a:cubicBezTo>
                <a:cubicBezTo>
                  <a:pt x="2576" y="9483"/>
                  <a:pt x="2489" y="9460"/>
                  <a:pt x="2426" y="9412"/>
                </a:cubicBezTo>
                <a:cubicBezTo>
                  <a:pt x="2300" y="9286"/>
                  <a:pt x="2300" y="9034"/>
                  <a:pt x="2426" y="8940"/>
                </a:cubicBezTo>
                <a:lnTo>
                  <a:pt x="2647" y="8688"/>
                </a:lnTo>
                <a:close/>
                <a:moveTo>
                  <a:pt x="9294" y="0"/>
                </a:moveTo>
                <a:cubicBezTo>
                  <a:pt x="9026" y="0"/>
                  <a:pt x="8758" y="103"/>
                  <a:pt x="8569" y="308"/>
                </a:cubicBezTo>
                <a:cubicBezTo>
                  <a:pt x="8160" y="686"/>
                  <a:pt x="8097" y="1410"/>
                  <a:pt x="8538" y="1820"/>
                </a:cubicBezTo>
                <a:lnTo>
                  <a:pt x="8065" y="2292"/>
                </a:lnTo>
                <a:lnTo>
                  <a:pt x="7089" y="1316"/>
                </a:lnTo>
                <a:cubicBezTo>
                  <a:pt x="6884" y="1127"/>
                  <a:pt x="6616" y="1032"/>
                  <a:pt x="6348" y="1032"/>
                </a:cubicBezTo>
                <a:cubicBezTo>
                  <a:pt x="6081" y="1032"/>
                  <a:pt x="5813" y="1127"/>
                  <a:pt x="5608" y="1316"/>
                </a:cubicBezTo>
                <a:cubicBezTo>
                  <a:pt x="5230" y="1725"/>
                  <a:pt x="5230" y="2387"/>
                  <a:pt x="5608" y="2765"/>
                </a:cubicBezTo>
                <a:lnTo>
                  <a:pt x="5860" y="3017"/>
                </a:lnTo>
                <a:lnTo>
                  <a:pt x="2678" y="6199"/>
                </a:lnTo>
                <a:cubicBezTo>
                  <a:pt x="2142" y="6734"/>
                  <a:pt x="2048" y="7428"/>
                  <a:pt x="2268" y="8058"/>
                </a:cubicBezTo>
                <a:lnTo>
                  <a:pt x="1922" y="8404"/>
                </a:lnTo>
                <a:cubicBezTo>
                  <a:pt x="1607" y="8719"/>
                  <a:pt x="1512" y="9192"/>
                  <a:pt x="1733" y="9601"/>
                </a:cubicBezTo>
                <a:lnTo>
                  <a:pt x="95" y="11208"/>
                </a:lnTo>
                <a:cubicBezTo>
                  <a:pt x="0" y="11334"/>
                  <a:pt x="0" y="11555"/>
                  <a:pt x="95" y="11681"/>
                </a:cubicBezTo>
                <a:cubicBezTo>
                  <a:pt x="158" y="11744"/>
                  <a:pt x="252" y="11775"/>
                  <a:pt x="343" y="11775"/>
                </a:cubicBezTo>
                <a:cubicBezTo>
                  <a:pt x="433" y="11775"/>
                  <a:pt x="520" y="11744"/>
                  <a:pt x="567" y="11681"/>
                </a:cubicBezTo>
                <a:lnTo>
                  <a:pt x="2174" y="10074"/>
                </a:lnTo>
                <a:cubicBezTo>
                  <a:pt x="2318" y="10136"/>
                  <a:pt x="2465" y="10164"/>
                  <a:pt x="2609" y="10164"/>
                </a:cubicBezTo>
                <a:cubicBezTo>
                  <a:pt x="2904" y="10164"/>
                  <a:pt x="3180" y="10044"/>
                  <a:pt x="3371" y="9853"/>
                </a:cubicBezTo>
                <a:lnTo>
                  <a:pt x="3718" y="9507"/>
                </a:lnTo>
                <a:cubicBezTo>
                  <a:pt x="3930" y="9598"/>
                  <a:pt x="4148" y="9640"/>
                  <a:pt x="4363" y="9640"/>
                </a:cubicBezTo>
                <a:cubicBezTo>
                  <a:pt x="4818" y="9640"/>
                  <a:pt x="5255" y="9450"/>
                  <a:pt x="5576" y="9129"/>
                </a:cubicBezTo>
                <a:lnTo>
                  <a:pt x="5797" y="8877"/>
                </a:lnTo>
                <a:lnTo>
                  <a:pt x="4820" y="7900"/>
                </a:lnTo>
                <a:cubicBezTo>
                  <a:pt x="4694" y="7774"/>
                  <a:pt x="4694" y="7554"/>
                  <a:pt x="4820" y="7428"/>
                </a:cubicBezTo>
                <a:cubicBezTo>
                  <a:pt x="4883" y="7365"/>
                  <a:pt x="4970" y="7333"/>
                  <a:pt x="5057" y="7333"/>
                </a:cubicBezTo>
                <a:cubicBezTo>
                  <a:pt x="5143" y="7333"/>
                  <a:pt x="5230" y="7365"/>
                  <a:pt x="5293" y="7428"/>
                </a:cubicBezTo>
                <a:lnTo>
                  <a:pt x="6270" y="8404"/>
                </a:lnTo>
                <a:lnTo>
                  <a:pt x="8727" y="5978"/>
                </a:lnTo>
                <a:lnTo>
                  <a:pt x="8948" y="6199"/>
                </a:lnTo>
                <a:cubicBezTo>
                  <a:pt x="9152" y="6404"/>
                  <a:pt x="9420" y="6506"/>
                  <a:pt x="9688" y="6506"/>
                </a:cubicBezTo>
                <a:cubicBezTo>
                  <a:pt x="9956" y="6506"/>
                  <a:pt x="10223" y="6404"/>
                  <a:pt x="10428" y="6199"/>
                </a:cubicBezTo>
                <a:cubicBezTo>
                  <a:pt x="10806" y="5821"/>
                  <a:pt x="10806" y="5159"/>
                  <a:pt x="10428" y="4750"/>
                </a:cubicBezTo>
                <a:lnTo>
                  <a:pt x="9420" y="3773"/>
                </a:lnTo>
                <a:lnTo>
                  <a:pt x="9987" y="3206"/>
                </a:lnTo>
                <a:cubicBezTo>
                  <a:pt x="10176" y="3411"/>
                  <a:pt x="10444" y="3513"/>
                  <a:pt x="10712" y="3513"/>
                </a:cubicBezTo>
                <a:cubicBezTo>
                  <a:pt x="10980" y="3513"/>
                  <a:pt x="11247" y="3411"/>
                  <a:pt x="11436" y="3206"/>
                </a:cubicBezTo>
                <a:cubicBezTo>
                  <a:pt x="11846" y="2828"/>
                  <a:pt x="11846" y="2166"/>
                  <a:pt x="11436" y="1757"/>
                </a:cubicBezTo>
                <a:lnTo>
                  <a:pt x="10019" y="308"/>
                </a:lnTo>
                <a:cubicBezTo>
                  <a:pt x="9830" y="103"/>
                  <a:pt x="9562" y="0"/>
                  <a:pt x="929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45"/>
          <p:cNvSpPr txBox="1"/>
          <p:nvPr>
            <p:ph type="title"/>
          </p:nvPr>
        </p:nvSpPr>
        <p:spPr>
          <a:xfrm>
            <a:off x="3340350" y="1973250"/>
            <a:ext cx="5090400" cy="1397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Design &amp; Strategy</a:t>
            </a:r>
            <a:endParaRPr sz="4000"/>
          </a:p>
        </p:txBody>
      </p:sp>
      <p:sp>
        <p:nvSpPr>
          <p:cNvPr id="307" name="Google Shape;307;p45"/>
          <p:cNvSpPr txBox="1"/>
          <p:nvPr>
            <p:ph idx="2" type="title"/>
          </p:nvPr>
        </p:nvSpPr>
        <p:spPr>
          <a:xfrm>
            <a:off x="713225" y="539500"/>
            <a:ext cx="2485500" cy="156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/>
              <a:t>03</a:t>
            </a:r>
            <a:endParaRPr sz="7200"/>
          </a:p>
        </p:txBody>
      </p:sp>
      <p:pic>
        <p:nvPicPr>
          <p:cNvPr id="308" name="Google Shape;308;p45" title="ncstate-brick-4x1-red-ma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9726" y="77477"/>
            <a:ext cx="1709425" cy="268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46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Design Strategy</a:t>
            </a:r>
            <a:endParaRPr/>
          </a:p>
        </p:txBody>
      </p:sp>
      <p:sp>
        <p:nvSpPr>
          <p:cNvPr id="314" name="Google Shape;314;p46"/>
          <p:cNvSpPr txBox="1"/>
          <p:nvPr>
            <p:ph idx="1" type="subTitle"/>
          </p:nvPr>
        </p:nvSpPr>
        <p:spPr>
          <a:xfrm>
            <a:off x="1021250" y="2171900"/>
            <a:ext cx="2016300" cy="6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</a:t>
            </a:r>
            <a:r>
              <a:rPr lang="en"/>
              <a:t>nhance protease resistance</a:t>
            </a:r>
            <a:endParaRPr/>
          </a:p>
        </p:txBody>
      </p:sp>
      <p:sp>
        <p:nvSpPr>
          <p:cNvPr id="315" name="Google Shape;315;p46"/>
          <p:cNvSpPr txBox="1"/>
          <p:nvPr>
            <p:ph idx="2" type="subTitle"/>
          </p:nvPr>
        </p:nvSpPr>
        <p:spPr>
          <a:xfrm>
            <a:off x="1021250" y="1648700"/>
            <a:ext cx="2016300" cy="5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Amino-Acid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Substitutions</a:t>
            </a:r>
            <a:endParaRPr/>
          </a:p>
        </p:txBody>
      </p:sp>
      <p:sp>
        <p:nvSpPr>
          <p:cNvPr id="316" name="Google Shape;316;p46"/>
          <p:cNvSpPr txBox="1"/>
          <p:nvPr>
            <p:ph idx="3" type="subTitle"/>
          </p:nvPr>
        </p:nvSpPr>
        <p:spPr>
          <a:xfrm>
            <a:off x="1021253" y="3695900"/>
            <a:ext cx="2016300" cy="90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</a:t>
            </a:r>
            <a:r>
              <a:rPr lang="en"/>
              <a:t>aintain structural flexibility</a:t>
            </a:r>
            <a:endParaRPr/>
          </a:p>
        </p:txBody>
      </p:sp>
      <p:sp>
        <p:nvSpPr>
          <p:cNvPr id="317" name="Google Shape;317;p46"/>
          <p:cNvSpPr txBox="1"/>
          <p:nvPr>
            <p:ph idx="4" type="subTitle"/>
          </p:nvPr>
        </p:nvSpPr>
        <p:spPr>
          <a:xfrm>
            <a:off x="1021375" y="3019700"/>
            <a:ext cx="2016300" cy="82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Insertion of custom linker spacer</a:t>
            </a:r>
            <a:endParaRPr/>
          </a:p>
        </p:txBody>
      </p:sp>
      <p:sp>
        <p:nvSpPr>
          <p:cNvPr id="318" name="Google Shape;318;p46"/>
          <p:cNvSpPr txBox="1"/>
          <p:nvPr>
            <p:ph idx="5" type="subTitle"/>
          </p:nvPr>
        </p:nvSpPr>
        <p:spPr>
          <a:xfrm>
            <a:off x="6015825" y="2477900"/>
            <a:ext cx="2016300" cy="41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Lys26 selected </a:t>
            </a:r>
            <a:endParaRPr/>
          </a:p>
        </p:txBody>
      </p:sp>
      <p:sp>
        <p:nvSpPr>
          <p:cNvPr id="319" name="Google Shape;319;p46"/>
          <p:cNvSpPr txBox="1"/>
          <p:nvPr>
            <p:ph idx="6" type="subTitle"/>
          </p:nvPr>
        </p:nvSpPr>
        <p:spPr>
          <a:xfrm>
            <a:off x="5787975" y="1648700"/>
            <a:ext cx="2399400" cy="82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Identification of Optimal Conjugation SIte</a:t>
            </a:r>
            <a:endParaRPr/>
          </a:p>
        </p:txBody>
      </p:sp>
      <p:sp>
        <p:nvSpPr>
          <p:cNvPr id="320" name="Google Shape;320;p46"/>
          <p:cNvSpPr txBox="1"/>
          <p:nvPr>
            <p:ph idx="7" type="subTitle"/>
          </p:nvPr>
        </p:nvSpPr>
        <p:spPr>
          <a:xfrm>
            <a:off x="6106203" y="3695900"/>
            <a:ext cx="2016300" cy="90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</a:t>
            </a:r>
            <a:r>
              <a:rPr lang="en"/>
              <a:t>romote albumin binding &amp; slow clearance</a:t>
            </a:r>
            <a:endParaRPr/>
          </a:p>
        </p:txBody>
      </p:sp>
      <p:sp>
        <p:nvSpPr>
          <p:cNvPr id="321" name="Google Shape;321;p46"/>
          <p:cNvSpPr txBox="1"/>
          <p:nvPr>
            <p:ph idx="8" type="subTitle"/>
          </p:nvPr>
        </p:nvSpPr>
        <p:spPr>
          <a:xfrm>
            <a:off x="6106200" y="3172700"/>
            <a:ext cx="2016300" cy="5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Attachment of C18 fatty acid</a:t>
            </a:r>
            <a:endParaRPr/>
          </a:p>
        </p:txBody>
      </p:sp>
      <p:sp>
        <p:nvSpPr>
          <p:cNvPr id="322" name="Google Shape;322;p46"/>
          <p:cNvSpPr/>
          <p:nvPr/>
        </p:nvSpPr>
        <p:spPr>
          <a:xfrm>
            <a:off x="4730925" y="1900675"/>
            <a:ext cx="1014300" cy="10143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540070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46"/>
          <p:cNvSpPr/>
          <p:nvPr/>
        </p:nvSpPr>
        <p:spPr>
          <a:xfrm>
            <a:off x="3355775" y="1900675"/>
            <a:ext cx="1014300" cy="10143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46"/>
          <p:cNvSpPr/>
          <p:nvPr/>
        </p:nvSpPr>
        <p:spPr>
          <a:xfrm>
            <a:off x="4773675" y="3437575"/>
            <a:ext cx="1014300" cy="10143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46"/>
          <p:cNvSpPr/>
          <p:nvPr/>
        </p:nvSpPr>
        <p:spPr>
          <a:xfrm>
            <a:off x="3398525" y="3437575"/>
            <a:ext cx="1014300" cy="10143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26" name="Google Shape;326;p46"/>
          <p:cNvGrpSpPr/>
          <p:nvPr/>
        </p:nvGrpSpPr>
        <p:grpSpPr>
          <a:xfrm>
            <a:off x="3650932" y="2153718"/>
            <a:ext cx="466627" cy="508196"/>
            <a:chOff x="3809675" y="3887250"/>
            <a:chExt cx="1090250" cy="1187375"/>
          </a:xfrm>
        </p:grpSpPr>
        <p:sp>
          <p:nvSpPr>
            <p:cNvPr id="327" name="Google Shape;327;p46"/>
            <p:cNvSpPr/>
            <p:nvPr/>
          </p:nvSpPr>
          <p:spPr>
            <a:xfrm>
              <a:off x="4194400" y="4330875"/>
              <a:ext cx="298875" cy="298900"/>
            </a:xfrm>
            <a:custGeom>
              <a:rect b="b" l="l" r="r" t="t"/>
              <a:pathLst>
                <a:path extrusionOk="0" h="11956" w="11955">
                  <a:moveTo>
                    <a:pt x="5990" y="0"/>
                  </a:moveTo>
                  <a:cubicBezTo>
                    <a:pt x="2682" y="0"/>
                    <a:pt x="0" y="2657"/>
                    <a:pt x="0" y="5965"/>
                  </a:cubicBezTo>
                  <a:cubicBezTo>
                    <a:pt x="0" y="9273"/>
                    <a:pt x="2682" y="11955"/>
                    <a:pt x="5990" y="11955"/>
                  </a:cubicBezTo>
                  <a:cubicBezTo>
                    <a:pt x="9298" y="11955"/>
                    <a:pt x="11955" y="9273"/>
                    <a:pt x="11955" y="5965"/>
                  </a:cubicBezTo>
                  <a:cubicBezTo>
                    <a:pt x="11955" y="2657"/>
                    <a:pt x="9298" y="0"/>
                    <a:pt x="599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2675" lIns="42675" spcFirstLastPara="1" rIns="42675" wrap="square" tIns="426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8" name="Google Shape;328;p46"/>
            <p:cNvSpPr/>
            <p:nvPr/>
          </p:nvSpPr>
          <p:spPr>
            <a:xfrm>
              <a:off x="3809675" y="3887250"/>
              <a:ext cx="1090250" cy="1187375"/>
            </a:xfrm>
            <a:custGeom>
              <a:rect b="b" l="l" r="r" t="t"/>
              <a:pathLst>
                <a:path extrusionOk="0" h="47495" w="43610">
                  <a:moveTo>
                    <a:pt x="21805" y="1680"/>
                  </a:moveTo>
                  <a:cubicBezTo>
                    <a:pt x="24362" y="1680"/>
                    <a:pt x="26717" y="3961"/>
                    <a:pt x="28472" y="7645"/>
                  </a:cubicBezTo>
                  <a:cubicBezTo>
                    <a:pt x="26341" y="8547"/>
                    <a:pt x="24111" y="9675"/>
                    <a:pt x="21805" y="11053"/>
                  </a:cubicBezTo>
                  <a:cubicBezTo>
                    <a:pt x="19524" y="9675"/>
                    <a:pt x="17269" y="8547"/>
                    <a:pt x="15138" y="7645"/>
                  </a:cubicBezTo>
                  <a:cubicBezTo>
                    <a:pt x="16893" y="3961"/>
                    <a:pt x="19249" y="1680"/>
                    <a:pt x="21805" y="1680"/>
                  </a:cubicBezTo>
                  <a:close/>
                  <a:moveTo>
                    <a:pt x="14462" y="9199"/>
                  </a:moveTo>
                  <a:cubicBezTo>
                    <a:pt x="16266" y="9926"/>
                    <a:pt x="18196" y="10878"/>
                    <a:pt x="20201" y="12056"/>
                  </a:cubicBezTo>
                  <a:cubicBezTo>
                    <a:pt x="18046" y="13459"/>
                    <a:pt x="15840" y="15038"/>
                    <a:pt x="13710" y="16843"/>
                  </a:cubicBezTo>
                  <a:cubicBezTo>
                    <a:pt x="13209" y="17244"/>
                    <a:pt x="12757" y="17645"/>
                    <a:pt x="12281" y="18046"/>
                  </a:cubicBezTo>
                  <a:cubicBezTo>
                    <a:pt x="12707" y="14738"/>
                    <a:pt x="13459" y="11705"/>
                    <a:pt x="14462" y="9199"/>
                  </a:cubicBezTo>
                  <a:close/>
                  <a:moveTo>
                    <a:pt x="29149" y="9199"/>
                  </a:moveTo>
                  <a:cubicBezTo>
                    <a:pt x="30151" y="11705"/>
                    <a:pt x="30928" y="14738"/>
                    <a:pt x="31329" y="18046"/>
                  </a:cubicBezTo>
                  <a:cubicBezTo>
                    <a:pt x="30878" y="17645"/>
                    <a:pt x="30402" y="17244"/>
                    <a:pt x="29900" y="16843"/>
                  </a:cubicBezTo>
                  <a:cubicBezTo>
                    <a:pt x="27770" y="15038"/>
                    <a:pt x="25565" y="13459"/>
                    <a:pt x="23409" y="12056"/>
                  </a:cubicBezTo>
                  <a:cubicBezTo>
                    <a:pt x="25414" y="10878"/>
                    <a:pt x="27344" y="9926"/>
                    <a:pt x="29149" y="9199"/>
                  </a:cubicBezTo>
                  <a:close/>
                  <a:moveTo>
                    <a:pt x="8096" y="7369"/>
                  </a:moveTo>
                  <a:cubicBezTo>
                    <a:pt x="9499" y="7545"/>
                    <a:pt x="11103" y="7971"/>
                    <a:pt x="12858" y="8572"/>
                  </a:cubicBezTo>
                  <a:cubicBezTo>
                    <a:pt x="11605" y="11705"/>
                    <a:pt x="10752" y="15515"/>
                    <a:pt x="10427" y="19750"/>
                  </a:cubicBezTo>
                  <a:cubicBezTo>
                    <a:pt x="9449" y="20652"/>
                    <a:pt x="8547" y="21580"/>
                    <a:pt x="7695" y="22507"/>
                  </a:cubicBezTo>
                  <a:cubicBezTo>
                    <a:pt x="3935" y="18121"/>
                    <a:pt x="1680" y="13911"/>
                    <a:pt x="1680" y="10903"/>
                  </a:cubicBezTo>
                  <a:cubicBezTo>
                    <a:pt x="1680" y="9725"/>
                    <a:pt x="2056" y="8823"/>
                    <a:pt x="2808" y="8196"/>
                  </a:cubicBezTo>
                  <a:cubicBezTo>
                    <a:pt x="3058" y="7971"/>
                    <a:pt x="3384" y="7795"/>
                    <a:pt x="3735" y="7645"/>
                  </a:cubicBezTo>
                  <a:cubicBezTo>
                    <a:pt x="4136" y="8397"/>
                    <a:pt x="4938" y="8898"/>
                    <a:pt x="5840" y="8898"/>
                  </a:cubicBezTo>
                  <a:cubicBezTo>
                    <a:pt x="6868" y="8898"/>
                    <a:pt x="7745" y="8271"/>
                    <a:pt x="8096" y="7369"/>
                  </a:cubicBezTo>
                  <a:close/>
                  <a:moveTo>
                    <a:pt x="37319" y="7219"/>
                  </a:moveTo>
                  <a:cubicBezTo>
                    <a:pt x="38823" y="7219"/>
                    <a:pt x="40026" y="7545"/>
                    <a:pt x="40803" y="8196"/>
                  </a:cubicBezTo>
                  <a:cubicBezTo>
                    <a:pt x="41555" y="8823"/>
                    <a:pt x="41931" y="9725"/>
                    <a:pt x="41931" y="10903"/>
                  </a:cubicBezTo>
                  <a:cubicBezTo>
                    <a:pt x="41931" y="11855"/>
                    <a:pt x="41705" y="12933"/>
                    <a:pt x="41279" y="14086"/>
                  </a:cubicBezTo>
                  <a:lnTo>
                    <a:pt x="41129" y="14086"/>
                  </a:lnTo>
                  <a:cubicBezTo>
                    <a:pt x="39800" y="14086"/>
                    <a:pt x="38722" y="15164"/>
                    <a:pt x="38722" y="16492"/>
                  </a:cubicBezTo>
                  <a:cubicBezTo>
                    <a:pt x="38722" y="17068"/>
                    <a:pt x="38923" y="17620"/>
                    <a:pt x="39274" y="18021"/>
                  </a:cubicBezTo>
                  <a:cubicBezTo>
                    <a:pt x="38347" y="19474"/>
                    <a:pt x="37219" y="20978"/>
                    <a:pt x="35915" y="22507"/>
                  </a:cubicBezTo>
                  <a:cubicBezTo>
                    <a:pt x="35063" y="21580"/>
                    <a:pt x="34161" y="20652"/>
                    <a:pt x="33184" y="19750"/>
                  </a:cubicBezTo>
                  <a:cubicBezTo>
                    <a:pt x="32858" y="15515"/>
                    <a:pt x="32006" y="11705"/>
                    <a:pt x="30753" y="8572"/>
                  </a:cubicBezTo>
                  <a:cubicBezTo>
                    <a:pt x="33284" y="7670"/>
                    <a:pt x="35514" y="7219"/>
                    <a:pt x="37319" y="7219"/>
                  </a:cubicBezTo>
                  <a:close/>
                  <a:moveTo>
                    <a:pt x="10276" y="22206"/>
                  </a:moveTo>
                  <a:cubicBezTo>
                    <a:pt x="10276" y="22733"/>
                    <a:pt x="10251" y="23234"/>
                    <a:pt x="10251" y="23760"/>
                  </a:cubicBezTo>
                  <a:cubicBezTo>
                    <a:pt x="10251" y="24287"/>
                    <a:pt x="10276" y="24788"/>
                    <a:pt x="10276" y="25289"/>
                  </a:cubicBezTo>
                  <a:cubicBezTo>
                    <a:pt x="9775" y="24788"/>
                    <a:pt x="9274" y="24261"/>
                    <a:pt x="8823" y="23760"/>
                  </a:cubicBezTo>
                  <a:cubicBezTo>
                    <a:pt x="9274" y="23234"/>
                    <a:pt x="9775" y="22733"/>
                    <a:pt x="10276" y="22206"/>
                  </a:cubicBezTo>
                  <a:close/>
                  <a:moveTo>
                    <a:pt x="33334" y="22206"/>
                  </a:moveTo>
                  <a:lnTo>
                    <a:pt x="33334" y="22206"/>
                  </a:lnTo>
                  <a:cubicBezTo>
                    <a:pt x="33835" y="22733"/>
                    <a:pt x="34337" y="23234"/>
                    <a:pt x="34813" y="23760"/>
                  </a:cubicBezTo>
                  <a:cubicBezTo>
                    <a:pt x="34337" y="24261"/>
                    <a:pt x="33835" y="24788"/>
                    <a:pt x="33334" y="25289"/>
                  </a:cubicBezTo>
                  <a:cubicBezTo>
                    <a:pt x="33334" y="24788"/>
                    <a:pt x="33359" y="24287"/>
                    <a:pt x="33359" y="23760"/>
                  </a:cubicBezTo>
                  <a:cubicBezTo>
                    <a:pt x="33359" y="23234"/>
                    <a:pt x="33334" y="22733"/>
                    <a:pt x="33334" y="22206"/>
                  </a:cubicBezTo>
                  <a:close/>
                  <a:moveTo>
                    <a:pt x="21805" y="13008"/>
                  </a:moveTo>
                  <a:cubicBezTo>
                    <a:pt x="24111" y="14462"/>
                    <a:pt x="26467" y="16141"/>
                    <a:pt x="28848" y="18121"/>
                  </a:cubicBezTo>
                  <a:cubicBezTo>
                    <a:pt x="29800" y="18898"/>
                    <a:pt x="30702" y="19700"/>
                    <a:pt x="31580" y="20502"/>
                  </a:cubicBezTo>
                  <a:cubicBezTo>
                    <a:pt x="31630" y="21580"/>
                    <a:pt x="31680" y="22657"/>
                    <a:pt x="31680" y="23760"/>
                  </a:cubicBezTo>
                  <a:cubicBezTo>
                    <a:pt x="31680" y="24863"/>
                    <a:pt x="31630" y="25941"/>
                    <a:pt x="31580" y="26993"/>
                  </a:cubicBezTo>
                  <a:cubicBezTo>
                    <a:pt x="30702" y="27795"/>
                    <a:pt x="29800" y="28597"/>
                    <a:pt x="28848" y="29399"/>
                  </a:cubicBezTo>
                  <a:cubicBezTo>
                    <a:pt x="26467" y="31354"/>
                    <a:pt x="24111" y="33059"/>
                    <a:pt x="21805" y="34487"/>
                  </a:cubicBezTo>
                  <a:cubicBezTo>
                    <a:pt x="19424" y="33008"/>
                    <a:pt x="17043" y="31279"/>
                    <a:pt x="14762" y="29399"/>
                  </a:cubicBezTo>
                  <a:cubicBezTo>
                    <a:pt x="13810" y="28597"/>
                    <a:pt x="12908" y="27795"/>
                    <a:pt x="12056" y="26993"/>
                  </a:cubicBezTo>
                  <a:cubicBezTo>
                    <a:pt x="11980" y="25941"/>
                    <a:pt x="11930" y="24863"/>
                    <a:pt x="11930" y="23760"/>
                  </a:cubicBezTo>
                  <a:cubicBezTo>
                    <a:pt x="11930" y="22657"/>
                    <a:pt x="11980" y="21580"/>
                    <a:pt x="12056" y="20502"/>
                  </a:cubicBezTo>
                  <a:cubicBezTo>
                    <a:pt x="12908" y="19700"/>
                    <a:pt x="13810" y="18898"/>
                    <a:pt x="14762" y="18121"/>
                  </a:cubicBezTo>
                  <a:cubicBezTo>
                    <a:pt x="17143" y="16141"/>
                    <a:pt x="19499" y="14462"/>
                    <a:pt x="21805" y="13008"/>
                  </a:cubicBezTo>
                  <a:close/>
                  <a:moveTo>
                    <a:pt x="12281" y="29475"/>
                  </a:moveTo>
                  <a:lnTo>
                    <a:pt x="12281" y="29475"/>
                  </a:lnTo>
                  <a:cubicBezTo>
                    <a:pt x="12757" y="29876"/>
                    <a:pt x="13209" y="30277"/>
                    <a:pt x="13710" y="30678"/>
                  </a:cubicBezTo>
                  <a:cubicBezTo>
                    <a:pt x="15840" y="32457"/>
                    <a:pt x="18046" y="34061"/>
                    <a:pt x="20201" y="35465"/>
                  </a:cubicBezTo>
                  <a:cubicBezTo>
                    <a:pt x="18196" y="36617"/>
                    <a:pt x="16266" y="37570"/>
                    <a:pt x="14462" y="38322"/>
                  </a:cubicBezTo>
                  <a:cubicBezTo>
                    <a:pt x="13459" y="35790"/>
                    <a:pt x="12707" y="32783"/>
                    <a:pt x="12281" y="29475"/>
                  </a:cubicBezTo>
                  <a:close/>
                  <a:moveTo>
                    <a:pt x="31329" y="29475"/>
                  </a:moveTo>
                  <a:lnTo>
                    <a:pt x="31329" y="29475"/>
                  </a:lnTo>
                  <a:cubicBezTo>
                    <a:pt x="30928" y="32783"/>
                    <a:pt x="30151" y="35790"/>
                    <a:pt x="29149" y="38322"/>
                  </a:cubicBezTo>
                  <a:cubicBezTo>
                    <a:pt x="27294" y="37545"/>
                    <a:pt x="25364" y="36592"/>
                    <a:pt x="23409" y="35465"/>
                  </a:cubicBezTo>
                  <a:cubicBezTo>
                    <a:pt x="25590" y="34061"/>
                    <a:pt x="27770" y="32457"/>
                    <a:pt x="29900" y="30678"/>
                  </a:cubicBezTo>
                  <a:cubicBezTo>
                    <a:pt x="30402" y="30277"/>
                    <a:pt x="30878" y="29876"/>
                    <a:pt x="31329" y="29475"/>
                  </a:cubicBezTo>
                  <a:close/>
                  <a:moveTo>
                    <a:pt x="7695" y="25013"/>
                  </a:moveTo>
                  <a:cubicBezTo>
                    <a:pt x="8547" y="25941"/>
                    <a:pt x="9449" y="26843"/>
                    <a:pt x="10427" y="27770"/>
                  </a:cubicBezTo>
                  <a:cubicBezTo>
                    <a:pt x="10752" y="32006"/>
                    <a:pt x="11605" y="35815"/>
                    <a:pt x="12858" y="38923"/>
                  </a:cubicBezTo>
                  <a:cubicBezTo>
                    <a:pt x="11830" y="39299"/>
                    <a:pt x="10853" y="39600"/>
                    <a:pt x="9925" y="39800"/>
                  </a:cubicBezTo>
                  <a:cubicBezTo>
                    <a:pt x="9524" y="39049"/>
                    <a:pt x="8722" y="38522"/>
                    <a:pt x="7795" y="38522"/>
                  </a:cubicBezTo>
                  <a:cubicBezTo>
                    <a:pt x="6692" y="38522"/>
                    <a:pt x="5765" y="39249"/>
                    <a:pt x="5489" y="40252"/>
                  </a:cubicBezTo>
                  <a:cubicBezTo>
                    <a:pt x="4336" y="40151"/>
                    <a:pt x="3434" y="39851"/>
                    <a:pt x="2808" y="39324"/>
                  </a:cubicBezTo>
                  <a:cubicBezTo>
                    <a:pt x="2056" y="38698"/>
                    <a:pt x="1680" y="37795"/>
                    <a:pt x="1680" y="36592"/>
                  </a:cubicBezTo>
                  <a:cubicBezTo>
                    <a:pt x="1680" y="33610"/>
                    <a:pt x="3935" y="29399"/>
                    <a:pt x="7695" y="25013"/>
                  </a:cubicBezTo>
                  <a:close/>
                  <a:moveTo>
                    <a:pt x="35915" y="25013"/>
                  </a:moveTo>
                  <a:cubicBezTo>
                    <a:pt x="39675" y="29399"/>
                    <a:pt x="41931" y="33610"/>
                    <a:pt x="41931" y="36592"/>
                  </a:cubicBezTo>
                  <a:cubicBezTo>
                    <a:pt x="41931" y="37795"/>
                    <a:pt x="41555" y="38698"/>
                    <a:pt x="40803" y="39324"/>
                  </a:cubicBezTo>
                  <a:cubicBezTo>
                    <a:pt x="40026" y="39951"/>
                    <a:pt x="38873" y="40277"/>
                    <a:pt x="37394" y="40302"/>
                  </a:cubicBezTo>
                  <a:cubicBezTo>
                    <a:pt x="37219" y="39149"/>
                    <a:pt x="36216" y="38247"/>
                    <a:pt x="35013" y="38247"/>
                  </a:cubicBezTo>
                  <a:cubicBezTo>
                    <a:pt x="34061" y="38247"/>
                    <a:pt x="33234" y="38798"/>
                    <a:pt x="32858" y="39600"/>
                  </a:cubicBezTo>
                  <a:cubicBezTo>
                    <a:pt x="32181" y="39424"/>
                    <a:pt x="31479" y="39199"/>
                    <a:pt x="30753" y="38948"/>
                  </a:cubicBezTo>
                  <a:cubicBezTo>
                    <a:pt x="32006" y="35815"/>
                    <a:pt x="32858" y="32006"/>
                    <a:pt x="33184" y="27770"/>
                  </a:cubicBezTo>
                  <a:cubicBezTo>
                    <a:pt x="34161" y="26843"/>
                    <a:pt x="35063" y="25941"/>
                    <a:pt x="35915" y="25013"/>
                  </a:cubicBezTo>
                  <a:close/>
                  <a:moveTo>
                    <a:pt x="21805" y="36442"/>
                  </a:moveTo>
                  <a:cubicBezTo>
                    <a:pt x="24111" y="37820"/>
                    <a:pt x="26341" y="38973"/>
                    <a:pt x="28472" y="39851"/>
                  </a:cubicBezTo>
                  <a:cubicBezTo>
                    <a:pt x="26717" y="43535"/>
                    <a:pt x="24362" y="45841"/>
                    <a:pt x="21805" y="45841"/>
                  </a:cubicBezTo>
                  <a:cubicBezTo>
                    <a:pt x="19249" y="45841"/>
                    <a:pt x="16893" y="43535"/>
                    <a:pt x="15138" y="39851"/>
                  </a:cubicBezTo>
                  <a:cubicBezTo>
                    <a:pt x="17269" y="38973"/>
                    <a:pt x="19524" y="37820"/>
                    <a:pt x="21805" y="36442"/>
                  </a:cubicBezTo>
                  <a:close/>
                  <a:moveTo>
                    <a:pt x="21805" y="1"/>
                  </a:moveTo>
                  <a:cubicBezTo>
                    <a:pt x="18522" y="1"/>
                    <a:pt x="15615" y="2682"/>
                    <a:pt x="13534" y="7043"/>
                  </a:cubicBezTo>
                  <a:cubicBezTo>
                    <a:pt x="11579" y="6342"/>
                    <a:pt x="9750" y="5865"/>
                    <a:pt x="8121" y="5665"/>
                  </a:cubicBezTo>
                  <a:cubicBezTo>
                    <a:pt x="7770" y="4738"/>
                    <a:pt x="6893" y="4086"/>
                    <a:pt x="5840" y="4086"/>
                  </a:cubicBezTo>
                  <a:cubicBezTo>
                    <a:pt x="4687" y="4086"/>
                    <a:pt x="3735" y="4888"/>
                    <a:pt x="3484" y="5966"/>
                  </a:cubicBezTo>
                  <a:cubicBezTo>
                    <a:pt x="2833" y="6191"/>
                    <a:pt x="2231" y="6492"/>
                    <a:pt x="1730" y="6918"/>
                  </a:cubicBezTo>
                  <a:cubicBezTo>
                    <a:pt x="602" y="7845"/>
                    <a:pt x="0" y="9224"/>
                    <a:pt x="0" y="10903"/>
                  </a:cubicBezTo>
                  <a:cubicBezTo>
                    <a:pt x="0" y="14337"/>
                    <a:pt x="2457" y="18998"/>
                    <a:pt x="6567" y="23760"/>
                  </a:cubicBezTo>
                  <a:cubicBezTo>
                    <a:pt x="2457" y="28522"/>
                    <a:pt x="0" y="33159"/>
                    <a:pt x="0" y="36592"/>
                  </a:cubicBezTo>
                  <a:cubicBezTo>
                    <a:pt x="0" y="38272"/>
                    <a:pt x="602" y="39675"/>
                    <a:pt x="1730" y="40602"/>
                  </a:cubicBezTo>
                  <a:cubicBezTo>
                    <a:pt x="2707" y="41404"/>
                    <a:pt x="4011" y="41831"/>
                    <a:pt x="5589" y="41931"/>
                  </a:cubicBezTo>
                  <a:cubicBezTo>
                    <a:pt x="5965" y="42758"/>
                    <a:pt x="6818" y="43359"/>
                    <a:pt x="7795" y="43359"/>
                  </a:cubicBezTo>
                  <a:cubicBezTo>
                    <a:pt x="8948" y="43359"/>
                    <a:pt x="9900" y="42557"/>
                    <a:pt x="10151" y="41480"/>
                  </a:cubicBezTo>
                  <a:cubicBezTo>
                    <a:pt x="11229" y="41229"/>
                    <a:pt x="12356" y="40903"/>
                    <a:pt x="13534" y="40477"/>
                  </a:cubicBezTo>
                  <a:cubicBezTo>
                    <a:pt x="15615" y="44838"/>
                    <a:pt x="18522" y="47495"/>
                    <a:pt x="21805" y="47495"/>
                  </a:cubicBezTo>
                  <a:cubicBezTo>
                    <a:pt x="25088" y="47495"/>
                    <a:pt x="27996" y="44838"/>
                    <a:pt x="30076" y="40477"/>
                  </a:cubicBezTo>
                  <a:cubicBezTo>
                    <a:pt x="30978" y="40803"/>
                    <a:pt x="31855" y="41054"/>
                    <a:pt x="32682" y="41279"/>
                  </a:cubicBezTo>
                  <a:cubicBezTo>
                    <a:pt x="32958" y="42307"/>
                    <a:pt x="33910" y="43084"/>
                    <a:pt x="35013" y="43084"/>
                  </a:cubicBezTo>
                  <a:cubicBezTo>
                    <a:pt x="35865" y="43084"/>
                    <a:pt x="36617" y="42633"/>
                    <a:pt x="37043" y="41956"/>
                  </a:cubicBezTo>
                  <a:lnTo>
                    <a:pt x="37294" y="41956"/>
                  </a:lnTo>
                  <a:cubicBezTo>
                    <a:pt x="39199" y="41956"/>
                    <a:pt x="40778" y="41530"/>
                    <a:pt x="41880" y="40602"/>
                  </a:cubicBezTo>
                  <a:cubicBezTo>
                    <a:pt x="43008" y="39675"/>
                    <a:pt x="43610" y="38272"/>
                    <a:pt x="43610" y="36592"/>
                  </a:cubicBezTo>
                  <a:cubicBezTo>
                    <a:pt x="43610" y="33159"/>
                    <a:pt x="41179" y="28522"/>
                    <a:pt x="37043" y="23760"/>
                  </a:cubicBezTo>
                  <a:cubicBezTo>
                    <a:pt x="38472" y="22106"/>
                    <a:pt x="39725" y="20452"/>
                    <a:pt x="40702" y="18873"/>
                  </a:cubicBezTo>
                  <a:cubicBezTo>
                    <a:pt x="40853" y="18898"/>
                    <a:pt x="40978" y="18898"/>
                    <a:pt x="41129" y="18898"/>
                  </a:cubicBezTo>
                  <a:cubicBezTo>
                    <a:pt x="42457" y="18898"/>
                    <a:pt x="43535" y="17820"/>
                    <a:pt x="43535" y="16492"/>
                  </a:cubicBezTo>
                  <a:cubicBezTo>
                    <a:pt x="43535" y="15815"/>
                    <a:pt x="43259" y="15189"/>
                    <a:pt x="42808" y="14763"/>
                  </a:cubicBezTo>
                  <a:cubicBezTo>
                    <a:pt x="43334" y="13359"/>
                    <a:pt x="43610" y="12081"/>
                    <a:pt x="43610" y="10903"/>
                  </a:cubicBezTo>
                  <a:cubicBezTo>
                    <a:pt x="43610" y="9224"/>
                    <a:pt x="43008" y="7845"/>
                    <a:pt x="41880" y="6918"/>
                  </a:cubicBezTo>
                  <a:cubicBezTo>
                    <a:pt x="40777" y="5995"/>
                    <a:pt x="39209" y="5559"/>
                    <a:pt x="37307" y="5559"/>
                  </a:cubicBezTo>
                  <a:cubicBezTo>
                    <a:pt x="35236" y="5559"/>
                    <a:pt x="32768" y="6076"/>
                    <a:pt x="30076" y="7043"/>
                  </a:cubicBezTo>
                  <a:cubicBezTo>
                    <a:pt x="27996" y="2682"/>
                    <a:pt x="25088" y="1"/>
                    <a:pt x="2180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2675" lIns="42675" spcFirstLastPara="1" rIns="42675" wrap="square" tIns="426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29" name="Google Shape;329;p46"/>
          <p:cNvGrpSpPr/>
          <p:nvPr/>
        </p:nvGrpSpPr>
        <p:grpSpPr>
          <a:xfrm>
            <a:off x="5056111" y="2086834"/>
            <a:ext cx="406818" cy="641976"/>
            <a:chOff x="1865425" y="983725"/>
            <a:chExt cx="605925" cy="956175"/>
          </a:xfrm>
        </p:grpSpPr>
        <p:sp>
          <p:nvSpPr>
            <p:cNvPr id="330" name="Google Shape;330;p46"/>
            <p:cNvSpPr/>
            <p:nvPr/>
          </p:nvSpPr>
          <p:spPr>
            <a:xfrm>
              <a:off x="2070325" y="983725"/>
              <a:ext cx="173575" cy="114075"/>
            </a:xfrm>
            <a:custGeom>
              <a:rect b="b" l="l" r="r" t="t"/>
              <a:pathLst>
                <a:path extrusionOk="0" h="4563" w="6943">
                  <a:moveTo>
                    <a:pt x="1053" y="1"/>
                  </a:moveTo>
                  <a:cubicBezTo>
                    <a:pt x="476" y="1"/>
                    <a:pt x="0" y="452"/>
                    <a:pt x="0" y="1028"/>
                  </a:cubicBezTo>
                  <a:lnTo>
                    <a:pt x="0" y="4562"/>
                  </a:lnTo>
                  <a:lnTo>
                    <a:pt x="6943" y="4562"/>
                  </a:lnTo>
                  <a:lnTo>
                    <a:pt x="6943" y="1028"/>
                  </a:lnTo>
                  <a:cubicBezTo>
                    <a:pt x="6943" y="452"/>
                    <a:pt x="6466" y="1"/>
                    <a:pt x="589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59650" lIns="59650" spcFirstLastPara="1" rIns="59650" wrap="square" tIns="5965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1" name="Google Shape;331;p46"/>
            <p:cNvSpPr/>
            <p:nvPr/>
          </p:nvSpPr>
          <p:spPr>
            <a:xfrm>
              <a:off x="1865425" y="1131600"/>
              <a:ext cx="605925" cy="808300"/>
            </a:xfrm>
            <a:custGeom>
              <a:rect b="b" l="l" r="r" t="t"/>
              <a:pathLst>
                <a:path extrusionOk="0" h="32332" w="24237">
                  <a:moveTo>
                    <a:pt x="8823" y="1"/>
                  </a:moveTo>
                  <a:lnTo>
                    <a:pt x="8823" y="11855"/>
                  </a:lnTo>
                  <a:cubicBezTo>
                    <a:pt x="3760" y="13108"/>
                    <a:pt x="1" y="17695"/>
                    <a:pt x="1" y="23159"/>
                  </a:cubicBezTo>
                  <a:cubicBezTo>
                    <a:pt x="1" y="29600"/>
                    <a:pt x="5214" y="32332"/>
                    <a:pt x="11655" y="32332"/>
                  </a:cubicBezTo>
                  <a:cubicBezTo>
                    <a:pt x="18121" y="32332"/>
                    <a:pt x="23334" y="29600"/>
                    <a:pt x="23334" y="23159"/>
                  </a:cubicBezTo>
                  <a:cubicBezTo>
                    <a:pt x="23334" y="20201"/>
                    <a:pt x="22231" y="17494"/>
                    <a:pt x="20402" y="15439"/>
                  </a:cubicBezTo>
                  <a:lnTo>
                    <a:pt x="24236" y="11630"/>
                  </a:lnTo>
                  <a:lnTo>
                    <a:pt x="22031" y="9399"/>
                  </a:lnTo>
                  <a:lnTo>
                    <a:pt x="18046" y="13384"/>
                  </a:lnTo>
                  <a:cubicBezTo>
                    <a:pt x="16968" y="12682"/>
                    <a:pt x="15790" y="12156"/>
                    <a:pt x="14512" y="11855"/>
                  </a:cubicBezTo>
                  <a:lnTo>
                    <a:pt x="1451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59650" lIns="59650" spcFirstLastPara="1" rIns="59650" wrap="square" tIns="5965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32" name="Google Shape;332;p46"/>
          <p:cNvGrpSpPr/>
          <p:nvPr/>
        </p:nvGrpSpPr>
        <p:grpSpPr>
          <a:xfrm>
            <a:off x="3672299" y="3580851"/>
            <a:ext cx="466644" cy="642001"/>
            <a:chOff x="2658050" y="3940525"/>
            <a:chExt cx="797000" cy="1096500"/>
          </a:xfrm>
        </p:grpSpPr>
        <p:sp>
          <p:nvSpPr>
            <p:cNvPr id="333" name="Google Shape;333;p46"/>
            <p:cNvSpPr/>
            <p:nvPr/>
          </p:nvSpPr>
          <p:spPr>
            <a:xfrm>
              <a:off x="2658050" y="3940525"/>
              <a:ext cx="797000" cy="1096500"/>
            </a:xfrm>
            <a:custGeom>
              <a:rect b="b" l="l" r="r" t="t"/>
              <a:pathLst>
                <a:path extrusionOk="0" h="43860" w="31880">
                  <a:moveTo>
                    <a:pt x="11579" y="19950"/>
                  </a:moveTo>
                  <a:cubicBezTo>
                    <a:pt x="11905" y="19950"/>
                    <a:pt x="12206" y="20226"/>
                    <a:pt x="12206" y="20577"/>
                  </a:cubicBezTo>
                  <a:cubicBezTo>
                    <a:pt x="12206" y="20927"/>
                    <a:pt x="11905" y="21203"/>
                    <a:pt x="11579" y="21203"/>
                  </a:cubicBezTo>
                  <a:lnTo>
                    <a:pt x="8973" y="21203"/>
                  </a:lnTo>
                  <a:cubicBezTo>
                    <a:pt x="8622" y="21203"/>
                    <a:pt x="8346" y="20927"/>
                    <a:pt x="8346" y="20577"/>
                  </a:cubicBezTo>
                  <a:cubicBezTo>
                    <a:pt x="8346" y="20226"/>
                    <a:pt x="8622" y="19950"/>
                    <a:pt x="8973" y="19950"/>
                  </a:cubicBezTo>
                  <a:close/>
                  <a:moveTo>
                    <a:pt x="11579" y="23033"/>
                  </a:moveTo>
                  <a:cubicBezTo>
                    <a:pt x="11905" y="23033"/>
                    <a:pt x="12206" y="23308"/>
                    <a:pt x="12206" y="23659"/>
                  </a:cubicBezTo>
                  <a:cubicBezTo>
                    <a:pt x="12206" y="23985"/>
                    <a:pt x="11905" y="24286"/>
                    <a:pt x="11579" y="24286"/>
                  </a:cubicBezTo>
                  <a:lnTo>
                    <a:pt x="8973" y="24286"/>
                  </a:lnTo>
                  <a:cubicBezTo>
                    <a:pt x="8622" y="24286"/>
                    <a:pt x="8346" y="23985"/>
                    <a:pt x="8346" y="23659"/>
                  </a:cubicBezTo>
                  <a:cubicBezTo>
                    <a:pt x="8346" y="23308"/>
                    <a:pt x="8622" y="23033"/>
                    <a:pt x="8973" y="23033"/>
                  </a:cubicBezTo>
                  <a:close/>
                  <a:moveTo>
                    <a:pt x="13760" y="0"/>
                  </a:moveTo>
                  <a:lnTo>
                    <a:pt x="13760" y="12582"/>
                  </a:lnTo>
                  <a:cubicBezTo>
                    <a:pt x="10150" y="13108"/>
                    <a:pt x="7018" y="15138"/>
                    <a:pt x="4937" y="18020"/>
                  </a:cubicBezTo>
                  <a:cubicBezTo>
                    <a:pt x="2832" y="20902"/>
                    <a:pt x="4160" y="24737"/>
                    <a:pt x="7068" y="26090"/>
                  </a:cubicBezTo>
                  <a:lnTo>
                    <a:pt x="627" y="26090"/>
                  </a:lnTo>
                  <a:cubicBezTo>
                    <a:pt x="276" y="26090"/>
                    <a:pt x="0" y="26366"/>
                    <a:pt x="0" y="26717"/>
                  </a:cubicBezTo>
                  <a:cubicBezTo>
                    <a:pt x="0" y="27068"/>
                    <a:pt x="276" y="27344"/>
                    <a:pt x="627" y="27344"/>
                  </a:cubicBezTo>
                  <a:lnTo>
                    <a:pt x="5213" y="27344"/>
                  </a:lnTo>
                  <a:lnTo>
                    <a:pt x="376" y="43033"/>
                  </a:lnTo>
                  <a:cubicBezTo>
                    <a:pt x="276" y="43359"/>
                    <a:pt x="476" y="43710"/>
                    <a:pt x="802" y="43835"/>
                  </a:cubicBezTo>
                  <a:cubicBezTo>
                    <a:pt x="852" y="43835"/>
                    <a:pt x="927" y="43860"/>
                    <a:pt x="978" y="43860"/>
                  </a:cubicBezTo>
                  <a:cubicBezTo>
                    <a:pt x="1253" y="43860"/>
                    <a:pt x="1504" y="43684"/>
                    <a:pt x="1579" y="43409"/>
                  </a:cubicBezTo>
                  <a:lnTo>
                    <a:pt x="6516" y="27344"/>
                  </a:lnTo>
                  <a:lnTo>
                    <a:pt x="25364" y="27344"/>
                  </a:lnTo>
                  <a:lnTo>
                    <a:pt x="30301" y="43409"/>
                  </a:lnTo>
                  <a:cubicBezTo>
                    <a:pt x="30376" y="43684"/>
                    <a:pt x="30627" y="43860"/>
                    <a:pt x="30902" y="43860"/>
                  </a:cubicBezTo>
                  <a:cubicBezTo>
                    <a:pt x="30978" y="43860"/>
                    <a:pt x="31028" y="43835"/>
                    <a:pt x="31078" y="43835"/>
                  </a:cubicBezTo>
                  <a:cubicBezTo>
                    <a:pt x="31429" y="43710"/>
                    <a:pt x="31604" y="43359"/>
                    <a:pt x="31504" y="43033"/>
                  </a:cubicBezTo>
                  <a:lnTo>
                    <a:pt x="26667" y="27344"/>
                  </a:lnTo>
                  <a:lnTo>
                    <a:pt x="31253" y="27344"/>
                  </a:lnTo>
                  <a:cubicBezTo>
                    <a:pt x="31604" y="27344"/>
                    <a:pt x="31880" y="27068"/>
                    <a:pt x="31880" y="26717"/>
                  </a:cubicBezTo>
                  <a:cubicBezTo>
                    <a:pt x="31880" y="26366"/>
                    <a:pt x="31604" y="26090"/>
                    <a:pt x="31253" y="26090"/>
                  </a:cubicBezTo>
                  <a:lnTo>
                    <a:pt x="24236" y="26090"/>
                  </a:lnTo>
                  <a:cubicBezTo>
                    <a:pt x="27143" y="24737"/>
                    <a:pt x="28471" y="20902"/>
                    <a:pt x="26391" y="18020"/>
                  </a:cubicBezTo>
                  <a:cubicBezTo>
                    <a:pt x="24286" y="15138"/>
                    <a:pt x="21153" y="13108"/>
                    <a:pt x="17569" y="12582"/>
                  </a:cubicBezTo>
                  <a:lnTo>
                    <a:pt x="1756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53900" lIns="53900" spcFirstLastPara="1" rIns="53900" wrap="square" tIns="53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4" name="Google Shape;334;p46"/>
            <p:cNvSpPr/>
            <p:nvPr/>
          </p:nvSpPr>
          <p:spPr>
            <a:xfrm>
              <a:off x="2912425" y="4675475"/>
              <a:ext cx="288250" cy="353425"/>
            </a:xfrm>
            <a:custGeom>
              <a:rect b="b" l="l" r="r" t="t"/>
              <a:pathLst>
                <a:path extrusionOk="0" h="14137" w="11530">
                  <a:moveTo>
                    <a:pt x="5489" y="3936"/>
                  </a:moveTo>
                  <a:lnTo>
                    <a:pt x="7143" y="7520"/>
                  </a:lnTo>
                  <a:cubicBezTo>
                    <a:pt x="7570" y="8447"/>
                    <a:pt x="7169" y="9550"/>
                    <a:pt x="6266" y="9976"/>
                  </a:cubicBezTo>
                  <a:cubicBezTo>
                    <a:pt x="6015" y="10091"/>
                    <a:pt x="5751" y="10146"/>
                    <a:pt x="5491" y="10146"/>
                  </a:cubicBezTo>
                  <a:cubicBezTo>
                    <a:pt x="4791" y="10146"/>
                    <a:pt x="4121" y="9750"/>
                    <a:pt x="3810" y="9073"/>
                  </a:cubicBezTo>
                  <a:cubicBezTo>
                    <a:pt x="3585" y="8572"/>
                    <a:pt x="3585" y="7996"/>
                    <a:pt x="3810" y="7520"/>
                  </a:cubicBezTo>
                  <a:lnTo>
                    <a:pt x="5489" y="3936"/>
                  </a:lnTo>
                  <a:close/>
                  <a:moveTo>
                    <a:pt x="5489" y="1"/>
                  </a:moveTo>
                  <a:lnTo>
                    <a:pt x="2557" y="6718"/>
                  </a:lnTo>
                  <a:cubicBezTo>
                    <a:pt x="2206" y="7494"/>
                    <a:pt x="2181" y="8422"/>
                    <a:pt x="2557" y="9274"/>
                  </a:cubicBezTo>
                  <a:cubicBezTo>
                    <a:pt x="2908" y="10076"/>
                    <a:pt x="3559" y="10677"/>
                    <a:pt x="4336" y="10978"/>
                  </a:cubicBezTo>
                  <a:lnTo>
                    <a:pt x="3108" y="10978"/>
                  </a:lnTo>
                  <a:cubicBezTo>
                    <a:pt x="2557" y="10978"/>
                    <a:pt x="2106" y="11404"/>
                    <a:pt x="2106" y="11956"/>
                  </a:cubicBezTo>
                  <a:lnTo>
                    <a:pt x="2106" y="12833"/>
                  </a:lnTo>
                  <a:lnTo>
                    <a:pt x="978" y="12833"/>
                  </a:lnTo>
                  <a:cubicBezTo>
                    <a:pt x="427" y="12833"/>
                    <a:pt x="1" y="13259"/>
                    <a:pt x="1" y="13810"/>
                  </a:cubicBezTo>
                  <a:lnTo>
                    <a:pt x="1" y="14136"/>
                  </a:lnTo>
                  <a:lnTo>
                    <a:pt x="11529" y="14136"/>
                  </a:lnTo>
                  <a:lnTo>
                    <a:pt x="11529" y="13810"/>
                  </a:lnTo>
                  <a:cubicBezTo>
                    <a:pt x="11529" y="13259"/>
                    <a:pt x="11103" y="12833"/>
                    <a:pt x="10552" y="12833"/>
                  </a:cubicBezTo>
                  <a:lnTo>
                    <a:pt x="9174" y="12833"/>
                  </a:lnTo>
                  <a:lnTo>
                    <a:pt x="9174" y="11956"/>
                  </a:lnTo>
                  <a:cubicBezTo>
                    <a:pt x="9174" y="11404"/>
                    <a:pt x="8722" y="10978"/>
                    <a:pt x="8171" y="10978"/>
                  </a:cubicBezTo>
                  <a:lnTo>
                    <a:pt x="6617" y="10978"/>
                  </a:lnTo>
                  <a:cubicBezTo>
                    <a:pt x="6667" y="10953"/>
                    <a:pt x="6717" y="10928"/>
                    <a:pt x="6768" y="10903"/>
                  </a:cubicBezTo>
                  <a:cubicBezTo>
                    <a:pt x="8372" y="10201"/>
                    <a:pt x="9098" y="8322"/>
                    <a:pt x="8397" y="6718"/>
                  </a:cubicBezTo>
                  <a:lnTo>
                    <a:pt x="54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53900" lIns="53900" spcFirstLastPara="1" rIns="53900" wrap="square" tIns="53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35" name="Google Shape;335;p46"/>
          <p:cNvGrpSpPr/>
          <p:nvPr/>
        </p:nvGrpSpPr>
        <p:grpSpPr>
          <a:xfrm>
            <a:off x="4947790" y="3737003"/>
            <a:ext cx="623436" cy="415457"/>
            <a:chOff x="5130475" y="2741875"/>
            <a:chExt cx="747525" cy="498150"/>
          </a:xfrm>
        </p:grpSpPr>
        <p:sp>
          <p:nvSpPr>
            <p:cNvPr id="336" name="Google Shape;336;p46"/>
            <p:cNvSpPr/>
            <p:nvPr/>
          </p:nvSpPr>
          <p:spPr>
            <a:xfrm>
              <a:off x="5280225" y="3023850"/>
              <a:ext cx="597775" cy="216175"/>
            </a:xfrm>
            <a:custGeom>
              <a:rect b="b" l="l" r="r" t="t"/>
              <a:pathLst>
                <a:path extrusionOk="0" h="8647" w="23911">
                  <a:moveTo>
                    <a:pt x="3835" y="0"/>
                  </a:moveTo>
                  <a:cubicBezTo>
                    <a:pt x="1705" y="0"/>
                    <a:pt x="1" y="1704"/>
                    <a:pt x="1" y="3835"/>
                  </a:cubicBezTo>
                  <a:lnTo>
                    <a:pt x="1" y="4787"/>
                  </a:lnTo>
                  <a:cubicBezTo>
                    <a:pt x="1" y="6918"/>
                    <a:pt x="1705" y="8647"/>
                    <a:pt x="3835" y="8647"/>
                  </a:cubicBezTo>
                  <a:lnTo>
                    <a:pt x="20051" y="8647"/>
                  </a:lnTo>
                  <a:cubicBezTo>
                    <a:pt x="22181" y="8647"/>
                    <a:pt x="23911" y="6918"/>
                    <a:pt x="23911" y="4787"/>
                  </a:cubicBezTo>
                  <a:lnTo>
                    <a:pt x="23911" y="3835"/>
                  </a:lnTo>
                  <a:cubicBezTo>
                    <a:pt x="23911" y="1704"/>
                    <a:pt x="22181" y="0"/>
                    <a:pt x="2005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66350" lIns="66350" spcFirstLastPara="1" rIns="66350" wrap="square" tIns="6635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7" name="Google Shape;337;p46"/>
            <p:cNvSpPr/>
            <p:nvPr/>
          </p:nvSpPr>
          <p:spPr>
            <a:xfrm>
              <a:off x="5130475" y="2741875"/>
              <a:ext cx="597775" cy="216200"/>
            </a:xfrm>
            <a:custGeom>
              <a:rect b="b" l="l" r="r" t="t"/>
              <a:pathLst>
                <a:path extrusionOk="0" h="8648" w="23911">
                  <a:moveTo>
                    <a:pt x="3835" y="1"/>
                  </a:moveTo>
                  <a:cubicBezTo>
                    <a:pt x="1730" y="1"/>
                    <a:pt x="1" y="1730"/>
                    <a:pt x="1" y="3861"/>
                  </a:cubicBezTo>
                  <a:lnTo>
                    <a:pt x="1" y="4813"/>
                  </a:lnTo>
                  <a:cubicBezTo>
                    <a:pt x="1" y="6918"/>
                    <a:pt x="1730" y="8648"/>
                    <a:pt x="3835" y="8648"/>
                  </a:cubicBezTo>
                  <a:lnTo>
                    <a:pt x="20076" y="8648"/>
                  </a:lnTo>
                  <a:cubicBezTo>
                    <a:pt x="22206" y="8648"/>
                    <a:pt x="23911" y="6918"/>
                    <a:pt x="23911" y="4813"/>
                  </a:cubicBezTo>
                  <a:lnTo>
                    <a:pt x="23911" y="3861"/>
                  </a:lnTo>
                  <a:cubicBezTo>
                    <a:pt x="23911" y="1730"/>
                    <a:pt x="22206" y="1"/>
                    <a:pt x="2007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66350" lIns="66350" spcFirstLastPara="1" rIns="66350" wrap="square" tIns="6635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pic>
        <p:nvPicPr>
          <p:cNvPr id="338" name="Google Shape;338;p46" title="ncstate-brick-4x1-red-ma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9726" y="77477"/>
            <a:ext cx="1709425" cy="268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47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Analog Modifications</a:t>
            </a:r>
            <a:endParaRPr/>
          </a:p>
        </p:txBody>
      </p:sp>
      <p:pic>
        <p:nvPicPr>
          <p:cNvPr id="344" name="Google Shape;344;p47" title="Screenshot 2025-11-17 at 4.04.15 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400675"/>
            <a:ext cx="8839203" cy="3152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345" name="Google Shape;345;p47" title="ncstate-brick-4x1-red-max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49726" y="77477"/>
            <a:ext cx="1709425" cy="268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48"/>
          <p:cNvSpPr txBox="1"/>
          <p:nvPr>
            <p:ph type="title"/>
          </p:nvPr>
        </p:nvSpPr>
        <p:spPr>
          <a:xfrm>
            <a:off x="713250" y="394563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/>
              <a:t>Experimental Workflow &amp; Screening Strategy </a:t>
            </a:r>
            <a:endParaRPr/>
          </a:p>
        </p:txBody>
      </p:sp>
      <p:sp>
        <p:nvSpPr>
          <p:cNvPr id="351" name="Google Shape;351;p48"/>
          <p:cNvSpPr/>
          <p:nvPr/>
        </p:nvSpPr>
        <p:spPr>
          <a:xfrm>
            <a:off x="713100" y="1015575"/>
            <a:ext cx="7717800" cy="615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52" name="Google Shape;352;p48" title="ncstate-brick-4x1-red-ma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9726" y="77477"/>
            <a:ext cx="1709425" cy="268775"/>
          </a:xfrm>
          <a:prstGeom prst="rect">
            <a:avLst/>
          </a:prstGeom>
          <a:noFill/>
          <a:ln>
            <a:noFill/>
          </a:ln>
        </p:spPr>
      </p:pic>
      <p:sp>
        <p:nvSpPr>
          <p:cNvPr id="353" name="Google Shape;353;p48"/>
          <p:cNvSpPr/>
          <p:nvPr/>
        </p:nvSpPr>
        <p:spPr>
          <a:xfrm>
            <a:off x="1256100" y="1184675"/>
            <a:ext cx="6631800" cy="37713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100">
                <a:latin typeface="Archivo"/>
                <a:ea typeface="Archivo"/>
                <a:cs typeface="Archivo"/>
                <a:sym typeface="Archivo"/>
              </a:rPr>
              <a:t>Multi-stage optimization pipeline:</a:t>
            </a:r>
            <a:endParaRPr b="1" sz="1100">
              <a:latin typeface="Archivo"/>
              <a:ea typeface="Archivo"/>
              <a:cs typeface="Archivo"/>
              <a:sym typeface="Archivo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AutoNum type="arabicPeriod"/>
            </a:pPr>
            <a:r>
              <a:rPr b="1" lang="en" sz="1100">
                <a:latin typeface="Archivo"/>
                <a:ea typeface="Archivo"/>
                <a:cs typeface="Archivo"/>
                <a:sym typeface="Archivo"/>
              </a:rPr>
              <a:t>Peptide variant generation</a:t>
            </a:r>
            <a:r>
              <a:rPr lang="en" sz="1100">
                <a:latin typeface="Archivo"/>
                <a:ea typeface="Archivo"/>
                <a:cs typeface="Archivo"/>
                <a:sym typeface="Archivo"/>
              </a:rPr>
              <a:t> (amino acid substitutions + conjugation variants)</a:t>
            </a:r>
            <a:br>
              <a:rPr lang="en" sz="1100">
                <a:latin typeface="Archivo"/>
                <a:ea typeface="Archivo"/>
                <a:cs typeface="Archivo"/>
                <a:sym typeface="Archivo"/>
              </a:rPr>
            </a:br>
            <a:endParaRPr sz="1100">
              <a:latin typeface="Archivo"/>
              <a:ea typeface="Archivo"/>
              <a:cs typeface="Archivo"/>
              <a:sym typeface="Archivo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Archivo"/>
              <a:buAutoNum type="arabicPeriod"/>
            </a:pPr>
            <a:r>
              <a:rPr b="1" lang="en" sz="1100">
                <a:latin typeface="Archivo"/>
                <a:ea typeface="Archivo"/>
                <a:cs typeface="Archivo"/>
                <a:sym typeface="Archivo"/>
              </a:rPr>
              <a:t>In vitro screening:</a:t>
            </a:r>
            <a:endParaRPr b="1" sz="1100">
              <a:latin typeface="Archivo"/>
              <a:ea typeface="Archivo"/>
              <a:cs typeface="Archivo"/>
              <a:sym typeface="Archivo"/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Archivo"/>
              <a:buChar char="○"/>
            </a:pPr>
            <a:r>
              <a:rPr lang="en" sz="1100">
                <a:latin typeface="Archivo"/>
                <a:ea typeface="Archivo"/>
                <a:cs typeface="Archivo"/>
                <a:sym typeface="Archivo"/>
              </a:rPr>
              <a:t>DPP-IV proteolysis assays</a:t>
            </a:r>
            <a:endParaRPr sz="1100">
              <a:latin typeface="Archivo"/>
              <a:ea typeface="Archivo"/>
              <a:cs typeface="Archivo"/>
              <a:sym typeface="Archivo"/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Archivo"/>
              <a:buChar char="○"/>
            </a:pPr>
            <a:r>
              <a:rPr lang="en" sz="1100">
                <a:latin typeface="Archivo"/>
                <a:ea typeface="Archivo"/>
                <a:cs typeface="Archivo"/>
                <a:sym typeface="Archivo"/>
              </a:rPr>
              <a:t>GLP-1R signaling potency assays</a:t>
            </a:r>
            <a:br>
              <a:rPr lang="en" sz="1100">
                <a:latin typeface="Archivo"/>
                <a:ea typeface="Archivo"/>
                <a:cs typeface="Archivo"/>
                <a:sym typeface="Archivo"/>
              </a:rPr>
            </a:br>
            <a:endParaRPr sz="1100">
              <a:latin typeface="Archivo"/>
              <a:ea typeface="Archivo"/>
              <a:cs typeface="Archivo"/>
              <a:sym typeface="Archivo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b="1" lang="en" sz="1100">
                <a:latin typeface="Archivo"/>
                <a:ea typeface="Archivo"/>
                <a:cs typeface="Archivo"/>
                <a:sym typeface="Archivo"/>
              </a:rPr>
              <a:t>Albumin-binding evaluation</a:t>
            </a:r>
            <a:r>
              <a:rPr lang="en" sz="1100">
                <a:latin typeface="Archivo"/>
                <a:ea typeface="Archivo"/>
                <a:cs typeface="Archivo"/>
                <a:sym typeface="Archivo"/>
              </a:rPr>
              <a:t> (ligand-binding + biophysical affinity tests)</a:t>
            </a:r>
            <a:br>
              <a:rPr lang="en" sz="1100">
                <a:latin typeface="Archivo"/>
                <a:ea typeface="Archivo"/>
                <a:cs typeface="Archivo"/>
                <a:sym typeface="Archivo"/>
              </a:rPr>
            </a:br>
            <a:endParaRPr sz="1100">
              <a:latin typeface="Archivo"/>
              <a:ea typeface="Archivo"/>
              <a:cs typeface="Archivo"/>
              <a:sym typeface="Archivo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Archivo"/>
              <a:buAutoNum type="arabicPeriod"/>
            </a:pPr>
            <a:r>
              <a:rPr b="1" lang="en" sz="1100">
                <a:latin typeface="Archivo"/>
                <a:ea typeface="Archivo"/>
                <a:cs typeface="Archivo"/>
                <a:sym typeface="Archivo"/>
              </a:rPr>
              <a:t>Pharmacokinetics profiling in animals:</a:t>
            </a:r>
            <a:endParaRPr b="1" sz="1100">
              <a:latin typeface="Archivo"/>
              <a:ea typeface="Archivo"/>
              <a:cs typeface="Archivo"/>
              <a:sym typeface="Archivo"/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Archivo"/>
              <a:buChar char="○"/>
            </a:pPr>
            <a:r>
              <a:rPr lang="en" sz="1100">
                <a:latin typeface="Archivo"/>
                <a:ea typeface="Archivo"/>
                <a:cs typeface="Archivo"/>
                <a:sym typeface="Archivo"/>
              </a:rPr>
              <a:t>Rodent &amp; non-human primate models</a:t>
            </a:r>
            <a:endParaRPr sz="1100">
              <a:latin typeface="Archivo"/>
              <a:ea typeface="Archivo"/>
              <a:cs typeface="Archivo"/>
              <a:sym typeface="Archivo"/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Archivo"/>
              <a:buChar char="○"/>
            </a:pPr>
            <a:r>
              <a:rPr lang="en" sz="1100">
                <a:latin typeface="Archivo"/>
                <a:ea typeface="Archivo"/>
                <a:cs typeface="Archivo"/>
                <a:sym typeface="Archivo"/>
              </a:rPr>
              <a:t>Half-life, exposure, clearance</a:t>
            </a:r>
            <a:br>
              <a:rPr lang="en" sz="1100">
                <a:latin typeface="Archivo"/>
                <a:ea typeface="Archivo"/>
                <a:cs typeface="Archivo"/>
                <a:sym typeface="Archivo"/>
              </a:rPr>
            </a:br>
            <a:endParaRPr sz="1100">
              <a:latin typeface="Archivo"/>
              <a:ea typeface="Archivo"/>
              <a:cs typeface="Archivo"/>
              <a:sym typeface="Archivo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Archivo"/>
              <a:buAutoNum type="arabicPeriod"/>
            </a:pPr>
            <a:r>
              <a:rPr b="1" lang="en" sz="1100">
                <a:latin typeface="Archivo"/>
                <a:ea typeface="Archivo"/>
                <a:cs typeface="Archivo"/>
                <a:sym typeface="Archivo"/>
              </a:rPr>
              <a:t>In vivo metabolic efficacy:</a:t>
            </a:r>
            <a:endParaRPr b="1" sz="1100">
              <a:latin typeface="Archivo"/>
              <a:ea typeface="Archivo"/>
              <a:cs typeface="Archivo"/>
              <a:sym typeface="Archivo"/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Archivo"/>
              <a:buChar char="○"/>
            </a:pPr>
            <a:r>
              <a:rPr lang="en" sz="1100">
                <a:latin typeface="Archivo"/>
                <a:ea typeface="Archivo"/>
                <a:cs typeface="Archivo"/>
                <a:sym typeface="Archivo"/>
              </a:rPr>
              <a:t>Glucose tolerance</a:t>
            </a:r>
            <a:endParaRPr sz="1100">
              <a:latin typeface="Archivo"/>
              <a:ea typeface="Archivo"/>
              <a:cs typeface="Archivo"/>
              <a:sym typeface="Archivo"/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Archivo"/>
              <a:buChar char="○"/>
            </a:pPr>
            <a:r>
              <a:rPr lang="en" sz="1100">
                <a:latin typeface="Archivo"/>
                <a:ea typeface="Archivo"/>
                <a:cs typeface="Archivo"/>
                <a:sym typeface="Archivo"/>
              </a:rPr>
              <a:t>Body-weight response</a:t>
            </a:r>
            <a:endParaRPr sz="1100">
              <a:latin typeface="Archivo"/>
              <a:ea typeface="Archivo"/>
              <a:cs typeface="Archivo"/>
              <a:sym typeface="Archivo"/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chivo"/>
              <a:ea typeface="Archivo"/>
              <a:cs typeface="Archivo"/>
              <a:sym typeface="Archivo"/>
            </a:endParaRPr>
          </a:p>
        </p:txBody>
      </p:sp>
      <p:grpSp>
        <p:nvGrpSpPr>
          <p:cNvPr id="354" name="Google Shape;354;p48"/>
          <p:cNvGrpSpPr/>
          <p:nvPr/>
        </p:nvGrpSpPr>
        <p:grpSpPr>
          <a:xfrm>
            <a:off x="6943670" y="3997331"/>
            <a:ext cx="539459" cy="572703"/>
            <a:chOff x="-25094250" y="3547050"/>
            <a:chExt cx="295400" cy="295375"/>
          </a:xfrm>
        </p:grpSpPr>
        <p:sp>
          <p:nvSpPr>
            <p:cNvPr id="355" name="Google Shape;355;p48"/>
            <p:cNvSpPr/>
            <p:nvPr/>
          </p:nvSpPr>
          <p:spPr>
            <a:xfrm>
              <a:off x="-24990275" y="3580925"/>
              <a:ext cx="17350" cy="17350"/>
            </a:xfrm>
            <a:custGeom>
              <a:rect b="b" l="l" r="r" t="t"/>
              <a:pathLst>
                <a:path extrusionOk="0" h="694" w="694">
                  <a:moveTo>
                    <a:pt x="347" y="0"/>
                  </a:moveTo>
                  <a:cubicBezTo>
                    <a:pt x="158" y="0"/>
                    <a:pt x="1" y="158"/>
                    <a:pt x="1" y="347"/>
                  </a:cubicBezTo>
                  <a:cubicBezTo>
                    <a:pt x="1" y="536"/>
                    <a:pt x="158" y="693"/>
                    <a:pt x="347" y="693"/>
                  </a:cubicBezTo>
                  <a:cubicBezTo>
                    <a:pt x="536" y="693"/>
                    <a:pt x="694" y="536"/>
                    <a:pt x="694" y="347"/>
                  </a:cubicBezTo>
                  <a:cubicBezTo>
                    <a:pt x="694" y="158"/>
                    <a:pt x="536" y="0"/>
                    <a:pt x="347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6" name="Google Shape;356;p48"/>
            <p:cNvSpPr/>
            <p:nvPr/>
          </p:nvSpPr>
          <p:spPr>
            <a:xfrm>
              <a:off x="-25041475" y="3668350"/>
              <a:ext cx="52025" cy="52000"/>
            </a:xfrm>
            <a:custGeom>
              <a:rect b="b" l="l" r="r" t="t"/>
              <a:pathLst>
                <a:path extrusionOk="0" h="2080" w="2081">
                  <a:moveTo>
                    <a:pt x="1" y="0"/>
                  </a:moveTo>
                  <a:lnTo>
                    <a:pt x="1" y="2080"/>
                  </a:lnTo>
                  <a:lnTo>
                    <a:pt x="2080" y="2080"/>
                  </a:lnTo>
                  <a:lnTo>
                    <a:pt x="2080" y="0"/>
                  </a:ln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7" name="Google Shape;357;p48"/>
            <p:cNvSpPr/>
            <p:nvPr/>
          </p:nvSpPr>
          <p:spPr>
            <a:xfrm>
              <a:off x="-25094250" y="3547050"/>
              <a:ext cx="224500" cy="295375"/>
            </a:xfrm>
            <a:custGeom>
              <a:rect b="b" l="l" r="r" t="t"/>
              <a:pathLst>
                <a:path extrusionOk="0" h="11815" w="8980">
                  <a:moveTo>
                    <a:pt x="4538" y="694"/>
                  </a:moveTo>
                  <a:cubicBezTo>
                    <a:pt x="5136" y="694"/>
                    <a:pt x="5577" y="1166"/>
                    <a:pt x="5577" y="1702"/>
                  </a:cubicBezTo>
                  <a:cubicBezTo>
                    <a:pt x="5577" y="1891"/>
                    <a:pt x="5735" y="2048"/>
                    <a:pt x="5924" y="2048"/>
                  </a:cubicBezTo>
                  <a:lnTo>
                    <a:pt x="6649" y="2048"/>
                  </a:lnTo>
                  <a:cubicBezTo>
                    <a:pt x="6838" y="2048"/>
                    <a:pt x="6995" y="2206"/>
                    <a:pt x="6995" y="2426"/>
                  </a:cubicBezTo>
                  <a:lnTo>
                    <a:pt x="6995" y="2773"/>
                  </a:lnTo>
                  <a:lnTo>
                    <a:pt x="2143" y="2773"/>
                  </a:lnTo>
                  <a:lnTo>
                    <a:pt x="2143" y="2426"/>
                  </a:lnTo>
                  <a:lnTo>
                    <a:pt x="2112" y="2426"/>
                  </a:lnTo>
                  <a:cubicBezTo>
                    <a:pt x="2112" y="2206"/>
                    <a:pt x="2269" y="2048"/>
                    <a:pt x="2458" y="2048"/>
                  </a:cubicBezTo>
                  <a:lnTo>
                    <a:pt x="3183" y="2048"/>
                  </a:lnTo>
                  <a:cubicBezTo>
                    <a:pt x="3372" y="2048"/>
                    <a:pt x="3530" y="1891"/>
                    <a:pt x="3530" y="1702"/>
                  </a:cubicBezTo>
                  <a:cubicBezTo>
                    <a:pt x="3530" y="1103"/>
                    <a:pt x="4002" y="694"/>
                    <a:pt x="4538" y="694"/>
                  </a:cubicBezTo>
                  <a:close/>
                  <a:moveTo>
                    <a:pt x="7310" y="4159"/>
                  </a:moveTo>
                  <a:cubicBezTo>
                    <a:pt x="7499" y="4159"/>
                    <a:pt x="7657" y="4317"/>
                    <a:pt x="7657" y="4506"/>
                  </a:cubicBezTo>
                  <a:cubicBezTo>
                    <a:pt x="7657" y="4695"/>
                    <a:pt x="7499" y="4852"/>
                    <a:pt x="7310" y="4852"/>
                  </a:cubicBezTo>
                  <a:lnTo>
                    <a:pt x="5924" y="4852"/>
                  </a:lnTo>
                  <a:cubicBezTo>
                    <a:pt x="5735" y="4852"/>
                    <a:pt x="5577" y="4695"/>
                    <a:pt x="5577" y="4506"/>
                  </a:cubicBezTo>
                  <a:cubicBezTo>
                    <a:pt x="5577" y="4317"/>
                    <a:pt x="5735" y="4159"/>
                    <a:pt x="5924" y="4159"/>
                  </a:cubicBezTo>
                  <a:close/>
                  <a:moveTo>
                    <a:pt x="7310" y="5514"/>
                  </a:moveTo>
                  <a:cubicBezTo>
                    <a:pt x="7499" y="5514"/>
                    <a:pt x="7657" y="5671"/>
                    <a:pt x="7657" y="5892"/>
                  </a:cubicBezTo>
                  <a:cubicBezTo>
                    <a:pt x="7657" y="6081"/>
                    <a:pt x="7499" y="6238"/>
                    <a:pt x="7310" y="6238"/>
                  </a:cubicBezTo>
                  <a:lnTo>
                    <a:pt x="5924" y="6238"/>
                  </a:lnTo>
                  <a:cubicBezTo>
                    <a:pt x="5735" y="6238"/>
                    <a:pt x="5577" y="6081"/>
                    <a:pt x="5577" y="5892"/>
                  </a:cubicBezTo>
                  <a:cubicBezTo>
                    <a:pt x="5577" y="5671"/>
                    <a:pt x="5735" y="5514"/>
                    <a:pt x="5924" y="5514"/>
                  </a:cubicBezTo>
                  <a:close/>
                  <a:moveTo>
                    <a:pt x="4506" y="4159"/>
                  </a:moveTo>
                  <a:cubicBezTo>
                    <a:pt x="4695" y="4159"/>
                    <a:pt x="4853" y="4317"/>
                    <a:pt x="4853" y="4506"/>
                  </a:cubicBezTo>
                  <a:lnTo>
                    <a:pt x="4853" y="7247"/>
                  </a:lnTo>
                  <a:cubicBezTo>
                    <a:pt x="4853" y="7467"/>
                    <a:pt x="4695" y="7593"/>
                    <a:pt x="4506" y="7593"/>
                  </a:cubicBezTo>
                  <a:lnTo>
                    <a:pt x="1734" y="7593"/>
                  </a:lnTo>
                  <a:cubicBezTo>
                    <a:pt x="1545" y="7593"/>
                    <a:pt x="1387" y="7467"/>
                    <a:pt x="1387" y="7247"/>
                  </a:cubicBezTo>
                  <a:lnTo>
                    <a:pt x="1387" y="4506"/>
                  </a:lnTo>
                  <a:cubicBezTo>
                    <a:pt x="1387" y="4317"/>
                    <a:pt x="1545" y="4159"/>
                    <a:pt x="1734" y="4159"/>
                  </a:cubicBezTo>
                  <a:close/>
                  <a:moveTo>
                    <a:pt x="7310" y="6900"/>
                  </a:moveTo>
                  <a:cubicBezTo>
                    <a:pt x="7499" y="6900"/>
                    <a:pt x="7657" y="7058"/>
                    <a:pt x="7657" y="7247"/>
                  </a:cubicBezTo>
                  <a:cubicBezTo>
                    <a:pt x="7657" y="7467"/>
                    <a:pt x="7499" y="7593"/>
                    <a:pt x="7310" y="7593"/>
                  </a:cubicBezTo>
                  <a:lnTo>
                    <a:pt x="5924" y="7593"/>
                  </a:lnTo>
                  <a:cubicBezTo>
                    <a:pt x="5735" y="7593"/>
                    <a:pt x="5577" y="7467"/>
                    <a:pt x="5577" y="7247"/>
                  </a:cubicBezTo>
                  <a:cubicBezTo>
                    <a:pt x="5577" y="7058"/>
                    <a:pt x="5735" y="6900"/>
                    <a:pt x="5924" y="6900"/>
                  </a:cubicBezTo>
                  <a:close/>
                  <a:moveTo>
                    <a:pt x="7310" y="8318"/>
                  </a:moveTo>
                  <a:cubicBezTo>
                    <a:pt x="7499" y="8318"/>
                    <a:pt x="7657" y="8475"/>
                    <a:pt x="7657" y="8664"/>
                  </a:cubicBezTo>
                  <a:cubicBezTo>
                    <a:pt x="7657" y="8853"/>
                    <a:pt x="7499" y="9011"/>
                    <a:pt x="7310" y="9011"/>
                  </a:cubicBezTo>
                  <a:lnTo>
                    <a:pt x="1734" y="9011"/>
                  </a:lnTo>
                  <a:cubicBezTo>
                    <a:pt x="1545" y="9011"/>
                    <a:pt x="1387" y="8853"/>
                    <a:pt x="1387" y="8664"/>
                  </a:cubicBezTo>
                  <a:cubicBezTo>
                    <a:pt x="1387" y="8475"/>
                    <a:pt x="1545" y="8318"/>
                    <a:pt x="1734" y="8318"/>
                  </a:cubicBezTo>
                  <a:close/>
                  <a:moveTo>
                    <a:pt x="7310" y="9704"/>
                  </a:moveTo>
                  <a:cubicBezTo>
                    <a:pt x="7499" y="9704"/>
                    <a:pt x="7657" y="9861"/>
                    <a:pt x="7657" y="10050"/>
                  </a:cubicBezTo>
                  <a:cubicBezTo>
                    <a:pt x="7657" y="10240"/>
                    <a:pt x="7499" y="10397"/>
                    <a:pt x="7310" y="10397"/>
                  </a:cubicBezTo>
                  <a:lnTo>
                    <a:pt x="1734" y="10397"/>
                  </a:lnTo>
                  <a:cubicBezTo>
                    <a:pt x="1545" y="10397"/>
                    <a:pt x="1387" y="10240"/>
                    <a:pt x="1387" y="10050"/>
                  </a:cubicBezTo>
                  <a:cubicBezTo>
                    <a:pt x="1387" y="9861"/>
                    <a:pt x="1545" y="9704"/>
                    <a:pt x="1734" y="9704"/>
                  </a:cubicBezTo>
                  <a:close/>
                  <a:moveTo>
                    <a:pt x="4506" y="0"/>
                  </a:moveTo>
                  <a:cubicBezTo>
                    <a:pt x="3687" y="0"/>
                    <a:pt x="2962" y="599"/>
                    <a:pt x="2805" y="1387"/>
                  </a:cubicBezTo>
                  <a:lnTo>
                    <a:pt x="2427" y="1387"/>
                  </a:lnTo>
                  <a:cubicBezTo>
                    <a:pt x="1986" y="1387"/>
                    <a:pt x="1576" y="1670"/>
                    <a:pt x="1419" y="2080"/>
                  </a:cubicBezTo>
                  <a:lnTo>
                    <a:pt x="1041" y="2080"/>
                  </a:lnTo>
                  <a:cubicBezTo>
                    <a:pt x="442" y="2080"/>
                    <a:pt x="1" y="2552"/>
                    <a:pt x="1" y="3119"/>
                  </a:cubicBezTo>
                  <a:lnTo>
                    <a:pt x="1" y="10807"/>
                  </a:lnTo>
                  <a:cubicBezTo>
                    <a:pt x="1" y="11342"/>
                    <a:pt x="474" y="11815"/>
                    <a:pt x="1041" y="11815"/>
                  </a:cubicBezTo>
                  <a:lnTo>
                    <a:pt x="7972" y="11815"/>
                  </a:lnTo>
                  <a:cubicBezTo>
                    <a:pt x="8570" y="11815"/>
                    <a:pt x="8980" y="11342"/>
                    <a:pt x="8980" y="10807"/>
                  </a:cubicBezTo>
                  <a:lnTo>
                    <a:pt x="8980" y="3119"/>
                  </a:lnTo>
                  <a:cubicBezTo>
                    <a:pt x="8980" y="2521"/>
                    <a:pt x="8507" y="2080"/>
                    <a:pt x="7972" y="2080"/>
                  </a:cubicBezTo>
                  <a:lnTo>
                    <a:pt x="7562" y="2080"/>
                  </a:lnTo>
                  <a:cubicBezTo>
                    <a:pt x="7405" y="1702"/>
                    <a:pt x="7058" y="1387"/>
                    <a:pt x="6585" y="1387"/>
                  </a:cubicBezTo>
                  <a:lnTo>
                    <a:pt x="6207" y="1387"/>
                  </a:lnTo>
                  <a:cubicBezTo>
                    <a:pt x="6050" y="599"/>
                    <a:pt x="5325" y="0"/>
                    <a:pt x="4506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8" name="Google Shape;358;p48"/>
            <p:cNvSpPr/>
            <p:nvPr/>
          </p:nvSpPr>
          <p:spPr>
            <a:xfrm>
              <a:off x="-24851650" y="3582300"/>
              <a:ext cx="52800" cy="190825"/>
            </a:xfrm>
            <a:custGeom>
              <a:rect b="b" l="l" r="r" t="t"/>
              <a:pathLst>
                <a:path extrusionOk="0" h="7633" w="2112">
                  <a:moveTo>
                    <a:pt x="1060" y="0"/>
                  </a:moveTo>
                  <a:cubicBezTo>
                    <a:pt x="930" y="0"/>
                    <a:pt x="804" y="55"/>
                    <a:pt x="757" y="166"/>
                  </a:cubicBezTo>
                  <a:lnTo>
                    <a:pt x="32" y="1552"/>
                  </a:lnTo>
                  <a:cubicBezTo>
                    <a:pt x="0" y="1583"/>
                    <a:pt x="0" y="1678"/>
                    <a:pt x="0" y="1709"/>
                  </a:cubicBezTo>
                  <a:lnTo>
                    <a:pt x="0" y="7632"/>
                  </a:lnTo>
                  <a:lnTo>
                    <a:pt x="2080" y="7632"/>
                  </a:lnTo>
                  <a:lnTo>
                    <a:pt x="2080" y="1709"/>
                  </a:lnTo>
                  <a:lnTo>
                    <a:pt x="2111" y="1709"/>
                  </a:lnTo>
                  <a:cubicBezTo>
                    <a:pt x="2111" y="1678"/>
                    <a:pt x="2111" y="1583"/>
                    <a:pt x="2080" y="1552"/>
                  </a:cubicBezTo>
                  <a:lnTo>
                    <a:pt x="1387" y="166"/>
                  </a:lnTo>
                  <a:cubicBezTo>
                    <a:pt x="1324" y="55"/>
                    <a:pt x="1190" y="0"/>
                    <a:pt x="1060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9" name="Google Shape;359;p48"/>
            <p:cNvSpPr/>
            <p:nvPr/>
          </p:nvSpPr>
          <p:spPr>
            <a:xfrm>
              <a:off x="-24850875" y="3788050"/>
              <a:ext cx="52025" cy="53600"/>
            </a:xfrm>
            <a:custGeom>
              <a:rect b="b" l="l" r="r" t="t"/>
              <a:pathLst>
                <a:path extrusionOk="0" h="2144" w="2081">
                  <a:moveTo>
                    <a:pt x="1" y="1"/>
                  </a:moveTo>
                  <a:lnTo>
                    <a:pt x="1" y="1104"/>
                  </a:lnTo>
                  <a:lnTo>
                    <a:pt x="64" y="1104"/>
                  </a:lnTo>
                  <a:cubicBezTo>
                    <a:pt x="64" y="1702"/>
                    <a:pt x="505" y="2143"/>
                    <a:pt x="1072" y="2143"/>
                  </a:cubicBezTo>
                  <a:cubicBezTo>
                    <a:pt x="1671" y="2143"/>
                    <a:pt x="2080" y="1671"/>
                    <a:pt x="2080" y="1104"/>
                  </a:cubicBezTo>
                  <a:lnTo>
                    <a:pt x="2080" y="1"/>
                  </a:ln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49"/>
          <p:cNvSpPr txBox="1"/>
          <p:nvPr>
            <p:ph type="title"/>
          </p:nvPr>
        </p:nvSpPr>
        <p:spPr>
          <a:xfrm>
            <a:off x="3340350" y="1973250"/>
            <a:ext cx="5090400" cy="1397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Key Findings</a:t>
            </a:r>
            <a:endParaRPr/>
          </a:p>
        </p:txBody>
      </p:sp>
      <p:sp>
        <p:nvSpPr>
          <p:cNvPr id="365" name="Google Shape;365;p49"/>
          <p:cNvSpPr txBox="1"/>
          <p:nvPr>
            <p:ph idx="2" type="title"/>
          </p:nvPr>
        </p:nvSpPr>
        <p:spPr>
          <a:xfrm>
            <a:off x="713225" y="539500"/>
            <a:ext cx="2485500" cy="156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/>
              <a:t>04</a:t>
            </a:r>
            <a:endParaRPr sz="7200"/>
          </a:p>
        </p:txBody>
      </p:sp>
      <p:pic>
        <p:nvPicPr>
          <p:cNvPr id="366" name="Google Shape;366;p49" title="ncstate-brick-4x1-red-ma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9726" y="77477"/>
            <a:ext cx="1709425" cy="268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50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Key In Vitro Screening Results</a:t>
            </a:r>
            <a:endParaRPr/>
          </a:p>
        </p:txBody>
      </p:sp>
      <p:sp>
        <p:nvSpPr>
          <p:cNvPr id="372" name="Google Shape;372;p50"/>
          <p:cNvSpPr txBox="1"/>
          <p:nvPr>
            <p:ph idx="1" type="subTitle"/>
          </p:nvPr>
        </p:nvSpPr>
        <p:spPr>
          <a:xfrm>
            <a:off x="658750" y="2904550"/>
            <a:ext cx="2002800" cy="111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rgbClr val="000000"/>
                </a:solidFill>
              </a:rPr>
              <a:t>DPP-IV resistance significantly improved</a:t>
            </a:r>
            <a:r>
              <a:rPr lang="en" sz="1100">
                <a:solidFill>
                  <a:srgbClr val="000000"/>
                </a:solidFill>
              </a:rPr>
              <a:t> by Aib substitution at position 8</a:t>
            </a:r>
            <a:endParaRPr/>
          </a:p>
        </p:txBody>
      </p:sp>
      <p:sp>
        <p:nvSpPr>
          <p:cNvPr id="373" name="Google Shape;373;p50"/>
          <p:cNvSpPr txBox="1"/>
          <p:nvPr>
            <p:ph idx="3" type="subTitle"/>
          </p:nvPr>
        </p:nvSpPr>
        <p:spPr>
          <a:xfrm>
            <a:off x="2794700" y="3054975"/>
            <a:ext cx="1754700" cy="101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000000"/>
                </a:solidFill>
              </a:rPr>
              <a:t>Receptor agonist potency retained</a:t>
            </a:r>
            <a:r>
              <a:rPr lang="en" sz="1200">
                <a:solidFill>
                  <a:srgbClr val="000000"/>
                </a:solidFill>
              </a:rPr>
              <a:t> in most engineered analogues</a:t>
            </a:r>
            <a:endParaRPr sz="1500"/>
          </a:p>
        </p:txBody>
      </p:sp>
      <p:sp>
        <p:nvSpPr>
          <p:cNvPr id="374" name="Google Shape;374;p50"/>
          <p:cNvSpPr txBox="1"/>
          <p:nvPr>
            <p:ph idx="5" type="subTitle"/>
          </p:nvPr>
        </p:nvSpPr>
        <p:spPr>
          <a:xfrm>
            <a:off x="4612075" y="3077775"/>
            <a:ext cx="1793400" cy="96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000000"/>
                </a:solidFill>
              </a:rPr>
              <a:t>Trade-off observed</a:t>
            </a:r>
            <a:r>
              <a:rPr lang="en" sz="1200">
                <a:solidFill>
                  <a:srgbClr val="000000"/>
                </a:solidFill>
              </a:rPr>
              <a:t>: Some modifications increased stability but </a:t>
            </a:r>
            <a:r>
              <a:rPr b="1" lang="en" sz="1200">
                <a:solidFill>
                  <a:srgbClr val="000000"/>
                </a:solidFill>
              </a:rPr>
              <a:t>reduced GLP-1R activity</a:t>
            </a:r>
            <a:endParaRPr sz="1500"/>
          </a:p>
        </p:txBody>
      </p:sp>
      <p:sp>
        <p:nvSpPr>
          <p:cNvPr id="375" name="Google Shape;375;p50"/>
          <p:cNvSpPr txBox="1"/>
          <p:nvPr>
            <p:ph idx="7" type="subTitle"/>
          </p:nvPr>
        </p:nvSpPr>
        <p:spPr>
          <a:xfrm>
            <a:off x="6468150" y="3010450"/>
            <a:ext cx="1903200" cy="90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000000"/>
                </a:solidFill>
              </a:rPr>
              <a:t>Goal:</a:t>
            </a:r>
            <a:r>
              <a:rPr lang="en" sz="1200">
                <a:solidFill>
                  <a:srgbClr val="000000"/>
                </a:solidFill>
              </a:rPr>
              <a:t> identify variants that </a:t>
            </a:r>
            <a:r>
              <a:rPr b="1" lang="en" sz="1200">
                <a:solidFill>
                  <a:srgbClr val="000000"/>
                </a:solidFill>
              </a:rPr>
              <a:t>pair stability with full signaling efficacy</a:t>
            </a:r>
            <a:endParaRPr sz="1500"/>
          </a:p>
        </p:txBody>
      </p:sp>
      <p:sp>
        <p:nvSpPr>
          <p:cNvPr id="376" name="Google Shape;376;p50"/>
          <p:cNvSpPr/>
          <p:nvPr/>
        </p:nvSpPr>
        <p:spPr>
          <a:xfrm>
            <a:off x="3229000" y="1952800"/>
            <a:ext cx="1014300" cy="10143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540070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7" name="Google Shape;377;p50"/>
          <p:cNvSpPr/>
          <p:nvPr/>
        </p:nvSpPr>
        <p:spPr>
          <a:xfrm>
            <a:off x="5023113" y="1907413"/>
            <a:ext cx="1014300" cy="10143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8" name="Google Shape;378;p50"/>
          <p:cNvSpPr/>
          <p:nvPr/>
        </p:nvSpPr>
        <p:spPr>
          <a:xfrm>
            <a:off x="6912600" y="1907413"/>
            <a:ext cx="1014300" cy="10143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p50"/>
          <p:cNvSpPr/>
          <p:nvPr/>
        </p:nvSpPr>
        <p:spPr>
          <a:xfrm>
            <a:off x="1230800" y="1952800"/>
            <a:ext cx="1014300" cy="10143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0" name="Google Shape;380;p50"/>
          <p:cNvSpPr/>
          <p:nvPr/>
        </p:nvSpPr>
        <p:spPr>
          <a:xfrm>
            <a:off x="713100" y="1112200"/>
            <a:ext cx="7717800" cy="615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" name="Google Shape;381;p50"/>
          <p:cNvSpPr/>
          <p:nvPr/>
        </p:nvSpPr>
        <p:spPr>
          <a:xfrm>
            <a:off x="1554753" y="2146533"/>
            <a:ext cx="366397" cy="626830"/>
          </a:xfrm>
          <a:custGeom>
            <a:rect b="b" l="l" r="r" t="t"/>
            <a:pathLst>
              <a:path extrusionOk="0" h="37915" w="20928">
                <a:moveTo>
                  <a:pt x="11969" y="1"/>
                </a:moveTo>
                <a:cubicBezTo>
                  <a:pt x="10969" y="1"/>
                  <a:pt x="9964" y="355"/>
                  <a:pt x="9148" y="1072"/>
                </a:cubicBezTo>
                <a:cubicBezTo>
                  <a:pt x="8246" y="1899"/>
                  <a:pt x="7795" y="3077"/>
                  <a:pt x="7795" y="4280"/>
                </a:cubicBezTo>
                <a:lnTo>
                  <a:pt x="7795" y="11574"/>
                </a:lnTo>
                <a:lnTo>
                  <a:pt x="451" y="35082"/>
                </a:lnTo>
                <a:cubicBezTo>
                  <a:pt x="0" y="36486"/>
                  <a:pt x="1053" y="37915"/>
                  <a:pt x="2532" y="37915"/>
                </a:cubicBezTo>
                <a:lnTo>
                  <a:pt x="16817" y="37915"/>
                </a:lnTo>
                <a:cubicBezTo>
                  <a:pt x="18296" y="37915"/>
                  <a:pt x="19324" y="36486"/>
                  <a:pt x="18898" y="35082"/>
                </a:cubicBezTo>
                <a:lnTo>
                  <a:pt x="11554" y="11574"/>
                </a:lnTo>
                <a:lnTo>
                  <a:pt x="11554" y="4155"/>
                </a:lnTo>
                <a:cubicBezTo>
                  <a:pt x="11554" y="3954"/>
                  <a:pt x="11680" y="3854"/>
                  <a:pt x="11755" y="3804"/>
                </a:cubicBezTo>
                <a:cubicBezTo>
                  <a:pt x="11808" y="3777"/>
                  <a:pt x="11876" y="3750"/>
                  <a:pt x="11955" y="3750"/>
                </a:cubicBezTo>
                <a:cubicBezTo>
                  <a:pt x="12023" y="3750"/>
                  <a:pt x="12099" y="3771"/>
                  <a:pt x="12181" y="3829"/>
                </a:cubicBezTo>
                <a:lnTo>
                  <a:pt x="18672" y="7990"/>
                </a:lnTo>
                <a:cubicBezTo>
                  <a:pt x="18732" y="8024"/>
                  <a:pt x="18795" y="8041"/>
                  <a:pt x="18857" y="8041"/>
                </a:cubicBezTo>
                <a:cubicBezTo>
                  <a:pt x="18973" y="8041"/>
                  <a:pt x="19082" y="7979"/>
                  <a:pt x="19148" y="7864"/>
                </a:cubicBezTo>
                <a:lnTo>
                  <a:pt x="20802" y="5283"/>
                </a:lnTo>
                <a:cubicBezTo>
                  <a:pt x="20928" y="5132"/>
                  <a:pt x="20878" y="4907"/>
                  <a:pt x="20702" y="4807"/>
                </a:cubicBezTo>
                <a:lnTo>
                  <a:pt x="14211" y="646"/>
                </a:lnTo>
                <a:cubicBezTo>
                  <a:pt x="13529" y="217"/>
                  <a:pt x="12751" y="1"/>
                  <a:pt x="119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82" name="Google Shape;382;p50"/>
          <p:cNvGrpSpPr/>
          <p:nvPr/>
        </p:nvGrpSpPr>
        <p:grpSpPr>
          <a:xfrm>
            <a:off x="5344339" y="2089919"/>
            <a:ext cx="371827" cy="649297"/>
            <a:chOff x="3995150" y="2429225"/>
            <a:chExt cx="583350" cy="1018825"/>
          </a:xfrm>
        </p:grpSpPr>
        <p:sp>
          <p:nvSpPr>
            <p:cNvPr id="383" name="Google Shape;383;p50"/>
            <p:cNvSpPr/>
            <p:nvPr/>
          </p:nvSpPr>
          <p:spPr>
            <a:xfrm>
              <a:off x="3995150" y="2577725"/>
              <a:ext cx="583350" cy="870325"/>
            </a:xfrm>
            <a:custGeom>
              <a:rect b="b" l="l" r="r" t="t"/>
              <a:pathLst>
                <a:path extrusionOk="0" h="34813" w="23334">
                  <a:moveTo>
                    <a:pt x="8822" y="0"/>
                  </a:moveTo>
                  <a:lnTo>
                    <a:pt x="8822" y="11830"/>
                  </a:lnTo>
                  <a:cubicBezTo>
                    <a:pt x="3734" y="13108"/>
                    <a:pt x="0" y="17695"/>
                    <a:pt x="0" y="23133"/>
                  </a:cubicBezTo>
                  <a:cubicBezTo>
                    <a:pt x="0" y="29600"/>
                    <a:pt x="5213" y="34813"/>
                    <a:pt x="11654" y="34813"/>
                  </a:cubicBezTo>
                  <a:cubicBezTo>
                    <a:pt x="18095" y="34813"/>
                    <a:pt x="23334" y="29600"/>
                    <a:pt x="23334" y="23133"/>
                  </a:cubicBezTo>
                  <a:cubicBezTo>
                    <a:pt x="23334" y="17695"/>
                    <a:pt x="19574" y="13108"/>
                    <a:pt x="14511" y="11830"/>
                  </a:cubicBezTo>
                  <a:lnTo>
                    <a:pt x="1451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62600" lIns="62600" spcFirstLastPara="1" rIns="62600" wrap="square" tIns="626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4" name="Google Shape;384;p50"/>
            <p:cNvSpPr/>
            <p:nvPr/>
          </p:nvSpPr>
          <p:spPr>
            <a:xfrm>
              <a:off x="4200650" y="2429225"/>
              <a:ext cx="172950" cy="114700"/>
            </a:xfrm>
            <a:custGeom>
              <a:rect b="b" l="l" r="r" t="t"/>
              <a:pathLst>
                <a:path extrusionOk="0" h="4588" w="6918">
                  <a:moveTo>
                    <a:pt x="1053" y="1"/>
                  </a:moveTo>
                  <a:cubicBezTo>
                    <a:pt x="477" y="1"/>
                    <a:pt x="1" y="477"/>
                    <a:pt x="1" y="1053"/>
                  </a:cubicBezTo>
                  <a:lnTo>
                    <a:pt x="1" y="4587"/>
                  </a:lnTo>
                  <a:lnTo>
                    <a:pt x="6918" y="4587"/>
                  </a:lnTo>
                  <a:lnTo>
                    <a:pt x="6918" y="1053"/>
                  </a:lnTo>
                  <a:cubicBezTo>
                    <a:pt x="6918" y="477"/>
                    <a:pt x="6442" y="1"/>
                    <a:pt x="58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62600" lIns="62600" spcFirstLastPara="1" rIns="62600" wrap="square" tIns="626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85" name="Google Shape;385;p50"/>
          <p:cNvGrpSpPr/>
          <p:nvPr/>
        </p:nvGrpSpPr>
        <p:grpSpPr>
          <a:xfrm>
            <a:off x="7233861" y="2121202"/>
            <a:ext cx="371796" cy="586709"/>
            <a:chOff x="1865425" y="983725"/>
            <a:chExt cx="605925" cy="956175"/>
          </a:xfrm>
        </p:grpSpPr>
        <p:sp>
          <p:nvSpPr>
            <p:cNvPr id="386" name="Google Shape;386;p50"/>
            <p:cNvSpPr/>
            <p:nvPr/>
          </p:nvSpPr>
          <p:spPr>
            <a:xfrm>
              <a:off x="2070325" y="983725"/>
              <a:ext cx="173575" cy="114075"/>
            </a:xfrm>
            <a:custGeom>
              <a:rect b="b" l="l" r="r" t="t"/>
              <a:pathLst>
                <a:path extrusionOk="0" h="4563" w="6943">
                  <a:moveTo>
                    <a:pt x="1053" y="1"/>
                  </a:moveTo>
                  <a:cubicBezTo>
                    <a:pt x="476" y="1"/>
                    <a:pt x="0" y="452"/>
                    <a:pt x="0" y="1028"/>
                  </a:cubicBezTo>
                  <a:lnTo>
                    <a:pt x="0" y="4562"/>
                  </a:lnTo>
                  <a:lnTo>
                    <a:pt x="6943" y="4562"/>
                  </a:lnTo>
                  <a:lnTo>
                    <a:pt x="6943" y="1028"/>
                  </a:lnTo>
                  <a:cubicBezTo>
                    <a:pt x="6943" y="452"/>
                    <a:pt x="6466" y="1"/>
                    <a:pt x="589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54525" lIns="54525" spcFirstLastPara="1" rIns="54525" wrap="square" tIns="545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7" name="Google Shape;387;p50"/>
            <p:cNvSpPr/>
            <p:nvPr/>
          </p:nvSpPr>
          <p:spPr>
            <a:xfrm>
              <a:off x="1865425" y="1131600"/>
              <a:ext cx="605925" cy="808300"/>
            </a:xfrm>
            <a:custGeom>
              <a:rect b="b" l="l" r="r" t="t"/>
              <a:pathLst>
                <a:path extrusionOk="0" h="32332" w="24237">
                  <a:moveTo>
                    <a:pt x="8823" y="1"/>
                  </a:moveTo>
                  <a:lnTo>
                    <a:pt x="8823" y="11855"/>
                  </a:lnTo>
                  <a:cubicBezTo>
                    <a:pt x="3760" y="13108"/>
                    <a:pt x="1" y="17695"/>
                    <a:pt x="1" y="23159"/>
                  </a:cubicBezTo>
                  <a:cubicBezTo>
                    <a:pt x="1" y="29600"/>
                    <a:pt x="5214" y="32332"/>
                    <a:pt x="11655" y="32332"/>
                  </a:cubicBezTo>
                  <a:cubicBezTo>
                    <a:pt x="18121" y="32332"/>
                    <a:pt x="23334" y="29600"/>
                    <a:pt x="23334" y="23159"/>
                  </a:cubicBezTo>
                  <a:cubicBezTo>
                    <a:pt x="23334" y="20201"/>
                    <a:pt x="22231" y="17494"/>
                    <a:pt x="20402" y="15439"/>
                  </a:cubicBezTo>
                  <a:lnTo>
                    <a:pt x="24236" y="11630"/>
                  </a:lnTo>
                  <a:lnTo>
                    <a:pt x="22031" y="9399"/>
                  </a:lnTo>
                  <a:lnTo>
                    <a:pt x="18046" y="13384"/>
                  </a:lnTo>
                  <a:cubicBezTo>
                    <a:pt x="16968" y="12682"/>
                    <a:pt x="15790" y="12156"/>
                    <a:pt x="14512" y="11855"/>
                  </a:cubicBezTo>
                  <a:lnTo>
                    <a:pt x="1451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54525" lIns="54525" spcFirstLastPara="1" rIns="54525" wrap="square" tIns="545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88" name="Google Shape;388;p50"/>
          <p:cNvSpPr/>
          <p:nvPr/>
        </p:nvSpPr>
        <p:spPr>
          <a:xfrm>
            <a:off x="3523037" y="2089904"/>
            <a:ext cx="426236" cy="649347"/>
          </a:xfrm>
          <a:custGeom>
            <a:rect b="b" l="l" r="r" t="t"/>
            <a:pathLst>
              <a:path extrusionOk="0" h="43860" w="31880">
                <a:moveTo>
                  <a:pt x="11579" y="19950"/>
                </a:moveTo>
                <a:cubicBezTo>
                  <a:pt x="11905" y="19950"/>
                  <a:pt x="12206" y="20226"/>
                  <a:pt x="12206" y="20577"/>
                </a:cubicBezTo>
                <a:cubicBezTo>
                  <a:pt x="12206" y="20927"/>
                  <a:pt x="11905" y="21203"/>
                  <a:pt x="11579" y="21203"/>
                </a:cubicBezTo>
                <a:lnTo>
                  <a:pt x="8973" y="21203"/>
                </a:lnTo>
                <a:cubicBezTo>
                  <a:pt x="8622" y="21203"/>
                  <a:pt x="8346" y="20927"/>
                  <a:pt x="8346" y="20577"/>
                </a:cubicBezTo>
                <a:cubicBezTo>
                  <a:pt x="8346" y="20226"/>
                  <a:pt x="8622" y="19950"/>
                  <a:pt x="8973" y="19950"/>
                </a:cubicBezTo>
                <a:close/>
                <a:moveTo>
                  <a:pt x="11579" y="23033"/>
                </a:moveTo>
                <a:cubicBezTo>
                  <a:pt x="11905" y="23033"/>
                  <a:pt x="12206" y="23308"/>
                  <a:pt x="12206" y="23659"/>
                </a:cubicBezTo>
                <a:cubicBezTo>
                  <a:pt x="12206" y="23985"/>
                  <a:pt x="11905" y="24286"/>
                  <a:pt x="11579" y="24286"/>
                </a:cubicBezTo>
                <a:lnTo>
                  <a:pt x="8973" y="24286"/>
                </a:lnTo>
                <a:cubicBezTo>
                  <a:pt x="8622" y="24286"/>
                  <a:pt x="8346" y="23985"/>
                  <a:pt x="8346" y="23659"/>
                </a:cubicBezTo>
                <a:cubicBezTo>
                  <a:pt x="8346" y="23308"/>
                  <a:pt x="8622" y="23033"/>
                  <a:pt x="8973" y="23033"/>
                </a:cubicBezTo>
                <a:close/>
                <a:moveTo>
                  <a:pt x="13760" y="0"/>
                </a:moveTo>
                <a:lnTo>
                  <a:pt x="13760" y="12582"/>
                </a:lnTo>
                <a:cubicBezTo>
                  <a:pt x="10150" y="13108"/>
                  <a:pt x="7018" y="15138"/>
                  <a:pt x="4937" y="18020"/>
                </a:cubicBezTo>
                <a:cubicBezTo>
                  <a:pt x="2832" y="20902"/>
                  <a:pt x="4160" y="24737"/>
                  <a:pt x="7068" y="26090"/>
                </a:cubicBezTo>
                <a:lnTo>
                  <a:pt x="627" y="26090"/>
                </a:lnTo>
                <a:cubicBezTo>
                  <a:pt x="276" y="26090"/>
                  <a:pt x="0" y="26366"/>
                  <a:pt x="0" y="26717"/>
                </a:cubicBezTo>
                <a:cubicBezTo>
                  <a:pt x="0" y="27068"/>
                  <a:pt x="276" y="27344"/>
                  <a:pt x="627" y="27344"/>
                </a:cubicBezTo>
                <a:lnTo>
                  <a:pt x="5213" y="27344"/>
                </a:lnTo>
                <a:lnTo>
                  <a:pt x="376" y="43033"/>
                </a:lnTo>
                <a:cubicBezTo>
                  <a:pt x="276" y="43359"/>
                  <a:pt x="476" y="43710"/>
                  <a:pt x="802" y="43835"/>
                </a:cubicBezTo>
                <a:cubicBezTo>
                  <a:pt x="852" y="43835"/>
                  <a:pt x="927" y="43860"/>
                  <a:pt x="978" y="43860"/>
                </a:cubicBezTo>
                <a:cubicBezTo>
                  <a:pt x="1253" y="43860"/>
                  <a:pt x="1504" y="43684"/>
                  <a:pt x="1579" y="43409"/>
                </a:cubicBezTo>
                <a:lnTo>
                  <a:pt x="6516" y="27344"/>
                </a:lnTo>
                <a:lnTo>
                  <a:pt x="25364" y="27344"/>
                </a:lnTo>
                <a:lnTo>
                  <a:pt x="30301" y="43409"/>
                </a:lnTo>
                <a:cubicBezTo>
                  <a:pt x="30376" y="43684"/>
                  <a:pt x="30627" y="43860"/>
                  <a:pt x="30902" y="43860"/>
                </a:cubicBezTo>
                <a:cubicBezTo>
                  <a:pt x="30978" y="43860"/>
                  <a:pt x="31028" y="43835"/>
                  <a:pt x="31078" y="43835"/>
                </a:cubicBezTo>
                <a:cubicBezTo>
                  <a:pt x="31429" y="43710"/>
                  <a:pt x="31604" y="43359"/>
                  <a:pt x="31504" y="43033"/>
                </a:cubicBezTo>
                <a:lnTo>
                  <a:pt x="26667" y="27344"/>
                </a:lnTo>
                <a:lnTo>
                  <a:pt x="31253" y="27344"/>
                </a:lnTo>
                <a:cubicBezTo>
                  <a:pt x="31604" y="27344"/>
                  <a:pt x="31880" y="27068"/>
                  <a:pt x="31880" y="26717"/>
                </a:cubicBezTo>
                <a:cubicBezTo>
                  <a:pt x="31880" y="26366"/>
                  <a:pt x="31604" y="26090"/>
                  <a:pt x="31253" y="26090"/>
                </a:cubicBezTo>
                <a:lnTo>
                  <a:pt x="24236" y="26090"/>
                </a:lnTo>
                <a:cubicBezTo>
                  <a:pt x="27143" y="24737"/>
                  <a:pt x="28471" y="20902"/>
                  <a:pt x="26391" y="18020"/>
                </a:cubicBezTo>
                <a:cubicBezTo>
                  <a:pt x="24286" y="15138"/>
                  <a:pt x="21153" y="13108"/>
                  <a:pt x="17569" y="12582"/>
                </a:cubicBezTo>
                <a:lnTo>
                  <a:pt x="1756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89" name="Google Shape;389;p50" title="ncstate-brick-4x1-red-ma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9726" y="77477"/>
            <a:ext cx="1709425" cy="268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51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Albumin Binding vs Potency: SAR Optimization</a:t>
            </a:r>
            <a:endParaRPr sz="2400"/>
          </a:p>
        </p:txBody>
      </p:sp>
      <p:graphicFrame>
        <p:nvGraphicFramePr>
          <p:cNvPr id="395" name="Google Shape;395;p51"/>
          <p:cNvGraphicFramePr/>
          <p:nvPr/>
        </p:nvGraphicFramePr>
        <p:xfrm>
          <a:off x="775525" y="26442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{19E05F9C-6CED-49E9-AD0D-3F10CE28EA1A}</a:tableStyleId>
              </a:tblPr>
              <a:tblGrid>
                <a:gridCol w="1711625"/>
                <a:gridCol w="1711625"/>
                <a:gridCol w="1711625"/>
                <a:gridCol w="2164225"/>
              </a:tblGrid>
              <a:tr h="6522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lt1"/>
                          </a:solidFill>
                          <a:latin typeface="Archivo Black"/>
                          <a:ea typeface="Archivo Black"/>
                          <a:cs typeface="Archivo Black"/>
                          <a:sym typeface="Archivo Black"/>
                        </a:rPr>
                        <a:t>Design Variant</a:t>
                      </a:r>
                      <a:endParaRPr sz="1800">
                        <a:solidFill>
                          <a:schemeClr val="lt1"/>
                        </a:solidFill>
                        <a:latin typeface="Archivo Black"/>
                        <a:ea typeface="Archivo Black"/>
                        <a:cs typeface="Archivo Black"/>
                        <a:sym typeface="Archivo Black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gradFill>
                      <a:gsLst>
                        <a:gs pos="0">
                          <a:schemeClr val="accent1"/>
                        </a:gs>
                        <a:gs pos="100000">
                          <a:schemeClr val="accent3"/>
                        </a:gs>
                      </a:gsLst>
                      <a:lin ang="5400700" scaled="0"/>
                    </a:gra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lt1"/>
                          </a:solidFill>
                          <a:latin typeface="Archivo Black"/>
                          <a:ea typeface="Archivo Black"/>
                          <a:cs typeface="Archivo Black"/>
                          <a:sym typeface="Archivo Black"/>
                        </a:rPr>
                        <a:t>Albumin Affinity</a:t>
                      </a:r>
                      <a:endParaRPr sz="1800">
                        <a:solidFill>
                          <a:schemeClr val="lt1"/>
                        </a:solidFill>
                        <a:latin typeface="Archivo Black"/>
                        <a:ea typeface="Archivo Black"/>
                        <a:cs typeface="Archivo Black"/>
                        <a:sym typeface="Archivo Black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gradFill>
                      <a:gsLst>
                        <a:gs pos="0">
                          <a:schemeClr val="accent1"/>
                        </a:gs>
                        <a:gs pos="100000">
                          <a:schemeClr val="accent3"/>
                        </a:gs>
                      </a:gsLst>
                      <a:lin ang="5400700" scaled="0"/>
                    </a:gra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lt1"/>
                          </a:solidFill>
                          <a:latin typeface="Archivo Black"/>
                          <a:ea typeface="Archivo Black"/>
                          <a:cs typeface="Archivo Black"/>
                          <a:sym typeface="Archivo Black"/>
                        </a:rPr>
                        <a:t>Potency</a:t>
                      </a:r>
                      <a:endParaRPr sz="1800">
                        <a:solidFill>
                          <a:schemeClr val="lt1"/>
                        </a:solidFill>
                        <a:latin typeface="Archivo Black"/>
                        <a:ea typeface="Archivo Black"/>
                        <a:cs typeface="Archivo Black"/>
                        <a:sym typeface="Archivo Black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gradFill>
                      <a:gsLst>
                        <a:gs pos="0">
                          <a:schemeClr val="accent1"/>
                        </a:gs>
                        <a:gs pos="100000">
                          <a:schemeClr val="accent3"/>
                        </a:gs>
                      </a:gsLst>
                      <a:lin ang="5400700" scaled="0"/>
                    </a:gra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lt1"/>
                          </a:solidFill>
                          <a:latin typeface="Archivo Black"/>
                          <a:ea typeface="Archivo Black"/>
                          <a:cs typeface="Archivo Black"/>
                          <a:sym typeface="Archivo Black"/>
                        </a:rPr>
                        <a:t>Outcome</a:t>
                      </a:r>
                      <a:endParaRPr sz="1800">
                        <a:solidFill>
                          <a:schemeClr val="lt1"/>
                        </a:solidFill>
                        <a:latin typeface="Archivo Black"/>
                        <a:ea typeface="Archivo Black"/>
                        <a:cs typeface="Archivo Black"/>
                        <a:sym typeface="Archivo Black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gradFill>
                      <a:gsLst>
                        <a:gs pos="0">
                          <a:schemeClr val="accent1"/>
                        </a:gs>
                        <a:gs pos="100000">
                          <a:schemeClr val="accent3"/>
                        </a:gs>
                      </a:gsLst>
                      <a:lin ang="5400700" scaled="0"/>
                    </a:gradFill>
                  </a:tcPr>
                </a:tc>
              </a:tr>
              <a:tr h="437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lt1"/>
                          </a:solidFill>
                          <a:latin typeface="Archivo"/>
                          <a:ea typeface="Archivo"/>
                          <a:cs typeface="Archivo"/>
                          <a:sym typeface="Archivo"/>
                        </a:rPr>
                        <a:t>Short Linker</a:t>
                      </a:r>
                      <a:endParaRPr b="1" sz="1600">
                        <a:solidFill>
                          <a:schemeClr val="lt1"/>
                        </a:solidFill>
                        <a:latin typeface="Archivo"/>
                        <a:ea typeface="Archivo"/>
                        <a:cs typeface="Archivo"/>
                        <a:sym typeface="Archivo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  <a:latin typeface="Archivo"/>
                          <a:ea typeface="Archivo"/>
                          <a:cs typeface="Archivo"/>
                          <a:sym typeface="Archivo"/>
                        </a:rPr>
                        <a:t>High</a:t>
                      </a:r>
                      <a:endParaRPr>
                        <a:solidFill>
                          <a:schemeClr val="lt1"/>
                        </a:solidFill>
                        <a:latin typeface="Archivo"/>
                        <a:ea typeface="Archivo"/>
                        <a:cs typeface="Archivo"/>
                        <a:sym typeface="Archivo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  <a:latin typeface="Archivo"/>
                          <a:ea typeface="Archivo"/>
                          <a:cs typeface="Archivo"/>
                          <a:sym typeface="Archivo"/>
                        </a:rPr>
                        <a:t>↓↓↓</a:t>
                      </a:r>
                      <a:endParaRPr>
                        <a:solidFill>
                          <a:schemeClr val="lt1"/>
                        </a:solidFill>
                        <a:latin typeface="Archivo"/>
                        <a:ea typeface="Archivo"/>
                        <a:cs typeface="Archivo"/>
                        <a:sym typeface="Archivo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  <a:latin typeface="Archivo"/>
                          <a:ea typeface="Archivo"/>
                          <a:cs typeface="Archivo"/>
                          <a:sym typeface="Archivo"/>
                        </a:rPr>
                        <a:t>Not Viable</a:t>
                      </a:r>
                      <a:endParaRPr>
                        <a:solidFill>
                          <a:schemeClr val="lt1"/>
                        </a:solidFill>
                        <a:latin typeface="Archivo"/>
                        <a:ea typeface="Archivo"/>
                        <a:cs typeface="Archivo"/>
                        <a:sym typeface="Archivo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7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lt1"/>
                          </a:solidFill>
                          <a:latin typeface="Archivo"/>
                          <a:ea typeface="Archivo"/>
                          <a:cs typeface="Archivo"/>
                          <a:sym typeface="Archivo"/>
                        </a:rPr>
                        <a:t>Long Linker</a:t>
                      </a:r>
                      <a:endParaRPr b="1" sz="1600">
                        <a:solidFill>
                          <a:schemeClr val="lt1"/>
                        </a:solidFill>
                        <a:latin typeface="Archivo"/>
                        <a:ea typeface="Archivo"/>
                        <a:cs typeface="Archivo"/>
                        <a:sym typeface="Archivo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  <a:latin typeface="Archivo"/>
                          <a:ea typeface="Archivo"/>
                          <a:cs typeface="Archivo"/>
                          <a:sym typeface="Archivo"/>
                        </a:rPr>
                        <a:t>Moderate</a:t>
                      </a:r>
                      <a:endParaRPr>
                        <a:solidFill>
                          <a:schemeClr val="lt1"/>
                        </a:solidFill>
                        <a:latin typeface="Archivo"/>
                        <a:ea typeface="Archivo"/>
                        <a:cs typeface="Archivo"/>
                        <a:sym typeface="Archivo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  <a:latin typeface="Archivo"/>
                          <a:ea typeface="Archivo"/>
                          <a:cs typeface="Archivo"/>
                          <a:sym typeface="Archivo"/>
                        </a:rPr>
                        <a:t>↓↓</a:t>
                      </a:r>
                      <a:endParaRPr>
                        <a:solidFill>
                          <a:schemeClr val="lt1"/>
                        </a:solidFill>
                        <a:latin typeface="Archivo"/>
                        <a:ea typeface="Archivo"/>
                        <a:cs typeface="Archivo"/>
                        <a:sym typeface="Archivo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  <a:latin typeface="Archivo"/>
                          <a:ea typeface="Archivo"/>
                          <a:cs typeface="Archivo"/>
                          <a:sym typeface="Archivo"/>
                        </a:rPr>
                        <a:t>Sub-Optimal</a:t>
                      </a:r>
                      <a:endParaRPr>
                        <a:solidFill>
                          <a:schemeClr val="lt1"/>
                        </a:solidFill>
                        <a:latin typeface="Archivo"/>
                        <a:ea typeface="Archivo"/>
                        <a:cs typeface="Archivo"/>
                        <a:sym typeface="Archivo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97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lt1"/>
                          </a:solidFill>
                          <a:latin typeface="Archivo"/>
                          <a:ea typeface="Archivo"/>
                          <a:cs typeface="Archivo"/>
                          <a:sym typeface="Archivo"/>
                        </a:rPr>
                        <a:t>Optimized linker (final)</a:t>
                      </a:r>
                      <a:endParaRPr b="1" sz="1600">
                        <a:solidFill>
                          <a:schemeClr val="lt1"/>
                        </a:solidFill>
                        <a:latin typeface="Archivo"/>
                        <a:ea typeface="Archivo"/>
                        <a:cs typeface="Archivo"/>
                        <a:sym typeface="Archivo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  <a:latin typeface="Archivo"/>
                          <a:ea typeface="Archivo"/>
                          <a:cs typeface="Archivo"/>
                          <a:sym typeface="Archivo"/>
                        </a:rPr>
                        <a:t>Ideal</a:t>
                      </a:r>
                      <a:endParaRPr>
                        <a:solidFill>
                          <a:schemeClr val="lt1"/>
                        </a:solidFill>
                        <a:latin typeface="Archivo"/>
                        <a:ea typeface="Archivo"/>
                        <a:cs typeface="Archivo"/>
                        <a:sym typeface="Archivo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  <a:latin typeface="Archivo"/>
                          <a:ea typeface="Archivo"/>
                          <a:cs typeface="Archivo"/>
                          <a:sym typeface="Archivo"/>
                        </a:rPr>
                        <a:t>Maintained</a:t>
                      </a:r>
                      <a:endParaRPr>
                        <a:solidFill>
                          <a:schemeClr val="lt1"/>
                        </a:solidFill>
                        <a:latin typeface="Archivo"/>
                        <a:ea typeface="Archivo"/>
                        <a:cs typeface="Archivo"/>
                        <a:sym typeface="Archivo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  <a:latin typeface="Archivo"/>
                          <a:ea typeface="Archivo"/>
                          <a:cs typeface="Archivo"/>
                          <a:sym typeface="Archivo"/>
                        </a:rPr>
                        <a:t>Selected Candidate</a:t>
                      </a:r>
                      <a:endParaRPr>
                        <a:solidFill>
                          <a:schemeClr val="lt1"/>
                        </a:solidFill>
                        <a:latin typeface="Archivo"/>
                        <a:ea typeface="Archivo"/>
                        <a:cs typeface="Archivo"/>
                        <a:sym typeface="Archivo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A6CBC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396" name="Google Shape;396;p51"/>
          <p:cNvGraphicFramePr/>
          <p:nvPr/>
        </p:nvGraphicFramePr>
        <p:xfrm>
          <a:off x="152400" y="152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{2951ABE4-E3F6-47E7-BE75-EA7CC9693C2A}</a:tableStyleId>
              </a:tblPr>
              <a:tblGrid>
                <a:gridCol w="19050"/>
              </a:tblGrid>
              <a:tr h="19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397" name="Google Shape;397;p51"/>
          <p:cNvSpPr txBox="1"/>
          <p:nvPr/>
        </p:nvSpPr>
        <p:spPr>
          <a:xfrm>
            <a:off x="899925" y="1166150"/>
            <a:ext cx="7050300" cy="127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 sz="1100">
                <a:solidFill>
                  <a:schemeClr val="lt2"/>
                </a:solidFill>
                <a:latin typeface="Archivo"/>
                <a:ea typeface="Archivo"/>
                <a:cs typeface="Archivo"/>
                <a:sym typeface="Archivo"/>
              </a:rPr>
              <a:t>Fatty-acid conjugation increases albumin binding → slows renal clearance</a:t>
            </a:r>
            <a:endParaRPr sz="1100">
              <a:solidFill>
                <a:schemeClr val="lt2"/>
              </a:solidFill>
              <a:latin typeface="Archivo"/>
              <a:ea typeface="Archivo"/>
              <a:cs typeface="Archivo"/>
              <a:sym typeface="Archivo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 sz="1100">
                <a:solidFill>
                  <a:schemeClr val="lt2"/>
                </a:solidFill>
                <a:latin typeface="Archivo"/>
                <a:ea typeface="Archivo"/>
                <a:cs typeface="Archivo"/>
                <a:sym typeface="Archivo"/>
              </a:rPr>
              <a:t>Linker length &amp; composition directly influence potency and PK</a:t>
            </a:r>
            <a:endParaRPr sz="1100">
              <a:solidFill>
                <a:schemeClr val="lt2"/>
              </a:solidFill>
              <a:latin typeface="Archivo"/>
              <a:ea typeface="Archivo"/>
              <a:cs typeface="Archivo"/>
              <a:sym typeface="Archivo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 sz="1100">
                <a:solidFill>
                  <a:schemeClr val="lt2"/>
                </a:solidFill>
                <a:latin typeface="Archivo"/>
                <a:ea typeface="Archivo"/>
                <a:cs typeface="Archivo"/>
                <a:sym typeface="Archivo"/>
              </a:rPr>
              <a:t>Too strong albumin binding ≠ optimal → may reduce receptor engagement</a:t>
            </a:r>
            <a:endParaRPr sz="1100">
              <a:solidFill>
                <a:schemeClr val="lt2"/>
              </a:solidFill>
              <a:latin typeface="Archivo"/>
              <a:ea typeface="Archivo"/>
              <a:cs typeface="Archivo"/>
              <a:sym typeface="Archivo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 sz="1100">
                <a:solidFill>
                  <a:schemeClr val="lt2"/>
                </a:solidFill>
                <a:latin typeface="Archivo"/>
                <a:ea typeface="Archivo"/>
                <a:cs typeface="Archivo"/>
                <a:sym typeface="Archivo"/>
              </a:rPr>
              <a:t>Lys26 + γ-Glu-2xOEG + C18 tail identified as optimal SAR configuration</a:t>
            </a:r>
            <a:endParaRPr sz="1100">
              <a:solidFill>
                <a:schemeClr val="lt2"/>
              </a:solidFill>
              <a:latin typeface="Archivo"/>
              <a:ea typeface="Archivo"/>
              <a:cs typeface="Archivo"/>
              <a:sym typeface="Archivo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 sz="1100">
                <a:solidFill>
                  <a:schemeClr val="lt2"/>
                </a:solidFill>
                <a:latin typeface="Archivo"/>
                <a:ea typeface="Archivo"/>
                <a:cs typeface="Archivo"/>
                <a:sym typeface="Archivo"/>
              </a:rPr>
              <a:t>Achieved balanced albumin affinity + preserved signaling potency</a:t>
            </a:r>
            <a:endParaRPr sz="1800">
              <a:solidFill>
                <a:schemeClr val="dk1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pic>
        <p:nvPicPr>
          <p:cNvPr id="398" name="Google Shape;398;p51" title="ncstate-brick-4x1-red-ma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9726" y="77477"/>
            <a:ext cx="1709425" cy="268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52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Showing Therapeutic Success</a:t>
            </a:r>
            <a:endParaRPr/>
          </a:p>
        </p:txBody>
      </p:sp>
      <p:pic>
        <p:nvPicPr>
          <p:cNvPr id="404" name="Google Shape;404;p52" title="Screenshot 2025-11-17 at 4.16.34 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17200" y="1251875"/>
            <a:ext cx="5639301" cy="367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5" name="Google Shape;405;p52" title="ncstate-brick-4x1-red-max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49726" y="77477"/>
            <a:ext cx="1709425" cy="268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53"/>
          <p:cNvSpPr txBox="1"/>
          <p:nvPr>
            <p:ph type="title"/>
          </p:nvPr>
        </p:nvSpPr>
        <p:spPr>
          <a:xfrm>
            <a:off x="713250" y="36145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/>
              <a:t>In Vivo Pharmacokinetics &amp; Metabolic Efficacy</a:t>
            </a:r>
            <a:endParaRPr sz="2300"/>
          </a:p>
        </p:txBody>
      </p:sp>
      <p:sp>
        <p:nvSpPr>
          <p:cNvPr id="411" name="Google Shape;411;p53"/>
          <p:cNvSpPr txBox="1"/>
          <p:nvPr>
            <p:ph idx="1" type="subTitle"/>
          </p:nvPr>
        </p:nvSpPr>
        <p:spPr>
          <a:xfrm>
            <a:off x="1396800" y="1255275"/>
            <a:ext cx="6350400" cy="492600"/>
          </a:xfrm>
          <a:prstGeom prst="rect">
            <a:avLst/>
          </a:prstGeom>
          <a:gradFill>
            <a:gsLst>
              <a:gs pos="0">
                <a:srgbClr val="EFC9DE"/>
              </a:gs>
              <a:gs pos="100000">
                <a:srgbClr val="CB6A9F"/>
              </a:gs>
            </a:gsLst>
            <a:path path="circle">
              <a:fillToRect b="50%" l="50%" r="50%" t="50%"/>
            </a:path>
            <a:tileRect/>
          </a:gra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rgbClr val="000000"/>
                </a:solidFill>
                <a:latin typeface="Lucida Sans"/>
                <a:ea typeface="Lucida Sans"/>
                <a:cs typeface="Lucida Sans"/>
                <a:sym typeface="Lucida Sans"/>
              </a:rPr>
              <a:t>Engineering success = optimal half-life without compromising efficacy!</a:t>
            </a:r>
            <a:endParaRPr b="1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412" name="Google Shape;412;p53"/>
          <p:cNvSpPr txBox="1"/>
          <p:nvPr>
            <p:ph idx="2" type="subTitle"/>
          </p:nvPr>
        </p:nvSpPr>
        <p:spPr>
          <a:xfrm>
            <a:off x="1536450" y="1935000"/>
            <a:ext cx="6071100" cy="233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</a:rPr>
              <a:t>Achieved </a:t>
            </a:r>
            <a:r>
              <a:rPr b="1" lang="en" sz="1200">
                <a:solidFill>
                  <a:srgbClr val="000000"/>
                </a:solidFill>
              </a:rPr>
              <a:t>once-weekly pharmacokinetic profile</a:t>
            </a:r>
            <a:br>
              <a:rPr b="1" lang="en" sz="1200">
                <a:solidFill>
                  <a:srgbClr val="000000"/>
                </a:solidFill>
              </a:rPr>
            </a:br>
            <a:endParaRPr b="1" sz="12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000000"/>
                </a:solidFill>
              </a:rPr>
              <a:t>Half-life significantly extended</a:t>
            </a:r>
            <a:r>
              <a:rPr lang="en" sz="1200">
                <a:solidFill>
                  <a:srgbClr val="000000"/>
                </a:solidFill>
              </a:rPr>
              <a:t> vs native GLP-1 &amp; liraglutide</a:t>
            </a:r>
            <a:br>
              <a:rPr lang="en" sz="1200">
                <a:solidFill>
                  <a:srgbClr val="000000"/>
                </a:solidFill>
              </a:rPr>
            </a:br>
            <a:endParaRPr sz="12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</a:rPr>
              <a:t>Demonstrated </a:t>
            </a:r>
            <a:r>
              <a:rPr b="1" lang="en" sz="1200">
                <a:solidFill>
                  <a:srgbClr val="000000"/>
                </a:solidFill>
              </a:rPr>
              <a:t>dose-dependent glucose control</a:t>
            </a:r>
            <a:r>
              <a:rPr lang="en" sz="1200">
                <a:solidFill>
                  <a:srgbClr val="000000"/>
                </a:solidFill>
              </a:rPr>
              <a:t> in rodent &amp; primate models</a:t>
            </a:r>
            <a:br>
              <a:rPr lang="en" sz="1200">
                <a:solidFill>
                  <a:srgbClr val="000000"/>
                </a:solidFill>
              </a:rPr>
            </a:br>
            <a:endParaRPr sz="12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</a:rPr>
              <a:t>Maintained </a:t>
            </a:r>
            <a:r>
              <a:rPr b="1" lang="en" sz="1200">
                <a:solidFill>
                  <a:srgbClr val="000000"/>
                </a:solidFill>
              </a:rPr>
              <a:t>sustained pharmacodynamic effect</a:t>
            </a:r>
            <a:r>
              <a:rPr lang="en" sz="1200">
                <a:solidFill>
                  <a:srgbClr val="000000"/>
                </a:solidFill>
              </a:rPr>
              <a:t> with reduced dosing frequency</a:t>
            </a:r>
            <a:br>
              <a:rPr lang="en" sz="1200">
                <a:solidFill>
                  <a:srgbClr val="000000"/>
                </a:solidFill>
              </a:rPr>
            </a:br>
            <a:endParaRPr sz="12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</a:rPr>
              <a:t>Supports </a:t>
            </a:r>
            <a:r>
              <a:rPr b="1" lang="en" sz="1200">
                <a:solidFill>
                  <a:srgbClr val="000000"/>
                </a:solidFill>
              </a:rPr>
              <a:t>clinical translation potential</a:t>
            </a:r>
            <a:r>
              <a:rPr lang="en" sz="1200">
                <a:solidFill>
                  <a:srgbClr val="000000"/>
                </a:solidFill>
              </a:rPr>
              <a:t> → semaglutide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3" name="Google Shape;413;p53"/>
          <p:cNvSpPr/>
          <p:nvPr/>
        </p:nvSpPr>
        <p:spPr>
          <a:xfrm>
            <a:off x="713100" y="872650"/>
            <a:ext cx="7717800" cy="615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14" name="Google Shape;414;p53"/>
          <p:cNvGrpSpPr/>
          <p:nvPr/>
        </p:nvGrpSpPr>
        <p:grpSpPr>
          <a:xfrm>
            <a:off x="1618082" y="2150625"/>
            <a:ext cx="1183000" cy="1649900"/>
            <a:chOff x="1579900" y="1869400"/>
            <a:chExt cx="1183000" cy="1649900"/>
          </a:xfrm>
        </p:grpSpPr>
        <p:sp>
          <p:nvSpPr>
            <p:cNvPr id="415" name="Google Shape;415;p53"/>
            <p:cNvSpPr/>
            <p:nvPr/>
          </p:nvSpPr>
          <p:spPr>
            <a:xfrm>
              <a:off x="2593700" y="1869400"/>
              <a:ext cx="169200" cy="177900"/>
            </a:xfrm>
            <a:prstGeom prst="star5">
              <a:avLst>
                <a:gd fmla="val 19098" name="adj"/>
                <a:gd fmla="val 105146" name="hf"/>
                <a:gd fmla="val 110557" name="vf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Archivo"/>
                <a:ea typeface="Archivo"/>
                <a:cs typeface="Archivo"/>
                <a:sym typeface="Archivo"/>
              </a:endParaRPr>
            </a:p>
          </p:txBody>
        </p:sp>
        <p:sp>
          <p:nvSpPr>
            <p:cNvPr id="416" name="Google Shape;416;p53"/>
            <p:cNvSpPr/>
            <p:nvPr/>
          </p:nvSpPr>
          <p:spPr>
            <a:xfrm>
              <a:off x="2217650" y="2226550"/>
              <a:ext cx="169200" cy="177900"/>
            </a:xfrm>
            <a:prstGeom prst="star5">
              <a:avLst>
                <a:gd fmla="val 19098" name="adj"/>
                <a:gd fmla="val 105146" name="hf"/>
                <a:gd fmla="val 110557" name="vf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Archivo"/>
                <a:ea typeface="Archivo"/>
                <a:cs typeface="Archivo"/>
                <a:sym typeface="Archivo"/>
              </a:endParaRPr>
            </a:p>
          </p:txBody>
        </p:sp>
        <p:sp>
          <p:nvSpPr>
            <p:cNvPr id="417" name="Google Shape;417;p53"/>
            <p:cNvSpPr/>
            <p:nvPr/>
          </p:nvSpPr>
          <p:spPr>
            <a:xfrm>
              <a:off x="1693475" y="2610400"/>
              <a:ext cx="169200" cy="177900"/>
            </a:xfrm>
            <a:prstGeom prst="star5">
              <a:avLst>
                <a:gd fmla="val 19098" name="adj"/>
                <a:gd fmla="val 105146" name="hf"/>
                <a:gd fmla="val 110557" name="vf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Archivo"/>
                <a:ea typeface="Archivo"/>
                <a:cs typeface="Archivo"/>
                <a:sym typeface="Archivo"/>
              </a:endParaRPr>
            </a:p>
          </p:txBody>
        </p:sp>
        <p:sp>
          <p:nvSpPr>
            <p:cNvPr id="418" name="Google Shape;418;p53"/>
            <p:cNvSpPr/>
            <p:nvPr/>
          </p:nvSpPr>
          <p:spPr>
            <a:xfrm>
              <a:off x="2424500" y="3341400"/>
              <a:ext cx="169200" cy="177900"/>
            </a:xfrm>
            <a:prstGeom prst="star5">
              <a:avLst>
                <a:gd fmla="val 19098" name="adj"/>
                <a:gd fmla="val 105146" name="hf"/>
                <a:gd fmla="val 110557" name="vf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Archivo"/>
                <a:ea typeface="Archivo"/>
                <a:cs typeface="Archivo"/>
                <a:sym typeface="Archivo"/>
              </a:endParaRPr>
            </a:p>
          </p:txBody>
        </p:sp>
        <p:sp>
          <p:nvSpPr>
            <p:cNvPr id="419" name="Google Shape;419;p53"/>
            <p:cNvSpPr/>
            <p:nvPr/>
          </p:nvSpPr>
          <p:spPr>
            <a:xfrm>
              <a:off x="1579900" y="2977500"/>
              <a:ext cx="169200" cy="177900"/>
            </a:xfrm>
            <a:prstGeom prst="star5">
              <a:avLst>
                <a:gd fmla="val 19098" name="adj"/>
                <a:gd fmla="val 105146" name="hf"/>
                <a:gd fmla="val 110557" name="vf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Archivo"/>
                <a:ea typeface="Archivo"/>
                <a:cs typeface="Archivo"/>
                <a:sym typeface="Archivo"/>
              </a:endParaRPr>
            </a:p>
          </p:txBody>
        </p:sp>
      </p:grpSp>
      <p:pic>
        <p:nvPicPr>
          <p:cNvPr id="420" name="Google Shape;420;p53" title="ncstate-brick-4x1-red-ma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9726" y="77477"/>
            <a:ext cx="1709425" cy="2687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21" name="Google Shape;421;p53"/>
          <p:cNvGrpSpPr/>
          <p:nvPr/>
        </p:nvGrpSpPr>
        <p:grpSpPr>
          <a:xfrm>
            <a:off x="7683708" y="4058358"/>
            <a:ext cx="747398" cy="747398"/>
            <a:chOff x="-26201650" y="3176075"/>
            <a:chExt cx="296175" cy="296175"/>
          </a:xfrm>
        </p:grpSpPr>
        <p:sp>
          <p:nvSpPr>
            <p:cNvPr id="422" name="Google Shape;422;p53"/>
            <p:cNvSpPr/>
            <p:nvPr/>
          </p:nvSpPr>
          <p:spPr>
            <a:xfrm>
              <a:off x="-26082700" y="3176075"/>
              <a:ext cx="51200" cy="226875"/>
            </a:xfrm>
            <a:custGeom>
              <a:rect b="b" l="l" r="r" t="t"/>
              <a:pathLst>
                <a:path extrusionOk="0" h="9075" w="2048">
                  <a:moveTo>
                    <a:pt x="1071" y="1"/>
                  </a:moveTo>
                  <a:cubicBezTo>
                    <a:pt x="882" y="1"/>
                    <a:pt x="725" y="158"/>
                    <a:pt x="725" y="347"/>
                  </a:cubicBezTo>
                  <a:lnTo>
                    <a:pt x="725" y="6554"/>
                  </a:lnTo>
                  <a:cubicBezTo>
                    <a:pt x="473" y="6900"/>
                    <a:pt x="0" y="7656"/>
                    <a:pt x="0" y="8034"/>
                  </a:cubicBezTo>
                  <a:cubicBezTo>
                    <a:pt x="0" y="8633"/>
                    <a:pt x="473" y="9074"/>
                    <a:pt x="1040" y="9074"/>
                  </a:cubicBezTo>
                  <a:cubicBezTo>
                    <a:pt x="1638" y="9074"/>
                    <a:pt x="2048" y="8602"/>
                    <a:pt x="2048" y="8034"/>
                  </a:cubicBezTo>
                  <a:cubicBezTo>
                    <a:pt x="2048" y="7656"/>
                    <a:pt x="1638" y="6900"/>
                    <a:pt x="1355" y="6554"/>
                  </a:cubicBezTo>
                  <a:lnTo>
                    <a:pt x="1355" y="347"/>
                  </a:lnTo>
                  <a:cubicBezTo>
                    <a:pt x="1386" y="158"/>
                    <a:pt x="1260" y="1"/>
                    <a:pt x="1071" y="1"/>
                  </a:cubicBez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anchorCtr="0" anchor="ctr" bIns="193675" lIns="193675" spcFirstLastPara="1" rIns="193675" wrap="square" tIns="1936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3" name="Google Shape;423;p53"/>
            <p:cNvSpPr/>
            <p:nvPr/>
          </p:nvSpPr>
          <p:spPr>
            <a:xfrm>
              <a:off x="-26201650" y="3317075"/>
              <a:ext cx="296175" cy="155175"/>
            </a:xfrm>
            <a:custGeom>
              <a:rect b="b" l="l" r="r" t="t"/>
              <a:pathLst>
                <a:path extrusionOk="0" h="6207" w="11847">
                  <a:moveTo>
                    <a:pt x="3939" y="662"/>
                  </a:moveTo>
                  <a:cubicBezTo>
                    <a:pt x="3876" y="914"/>
                    <a:pt x="3750" y="1134"/>
                    <a:pt x="3624" y="1323"/>
                  </a:cubicBezTo>
                  <a:cubicBezTo>
                    <a:pt x="3624" y="1386"/>
                    <a:pt x="3593" y="1418"/>
                    <a:pt x="3593" y="1481"/>
                  </a:cubicBezTo>
                  <a:cubicBezTo>
                    <a:pt x="3277" y="1292"/>
                    <a:pt x="2836" y="1229"/>
                    <a:pt x="2490" y="1229"/>
                  </a:cubicBezTo>
                  <a:cubicBezTo>
                    <a:pt x="1986" y="1229"/>
                    <a:pt x="1293" y="1386"/>
                    <a:pt x="1041" y="1859"/>
                  </a:cubicBezTo>
                  <a:cubicBezTo>
                    <a:pt x="915" y="2048"/>
                    <a:pt x="757" y="2111"/>
                    <a:pt x="568" y="2111"/>
                  </a:cubicBezTo>
                  <a:lnTo>
                    <a:pt x="568" y="1008"/>
                  </a:lnTo>
                  <a:cubicBezTo>
                    <a:pt x="568" y="819"/>
                    <a:pt x="726" y="662"/>
                    <a:pt x="915" y="662"/>
                  </a:cubicBezTo>
                  <a:close/>
                  <a:moveTo>
                    <a:pt x="10681" y="662"/>
                  </a:moveTo>
                  <a:cubicBezTo>
                    <a:pt x="10870" y="662"/>
                    <a:pt x="11028" y="819"/>
                    <a:pt x="11028" y="1008"/>
                  </a:cubicBezTo>
                  <a:lnTo>
                    <a:pt x="11028" y="2111"/>
                  </a:lnTo>
                  <a:cubicBezTo>
                    <a:pt x="10870" y="2111"/>
                    <a:pt x="10681" y="2048"/>
                    <a:pt x="10555" y="1859"/>
                  </a:cubicBezTo>
                  <a:cubicBezTo>
                    <a:pt x="10335" y="1449"/>
                    <a:pt x="9894" y="1229"/>
                    <a:pt x="9452" y="1229"/>
                  </a:cubicBezTo>
                  <a:cubicBezTo>
                    <a:pt x="9011" y="1229"/>
                    <a:pt x="8602" y="1449"/>
                    <a:pt x="8350" y="1859"/>
                  </a:cubicBezTo>
                  <a:cubicBezTo>
                    <a:pt x="8318" y="1922"/>
                    <a:pt x="8224" y="2016"/>
                    <a:pt x="8192" y="2048"/>
                  </a:cubicBezTo>
                  <a:cubicBezTo>
                    <a:pt x="8161" y="1733"/>
                    <a:pt x="8003" y="1292"/>
                    <a:pt x="7657" y="662"/>
                  </a:cubicBezTo>
                  <a:close/>
                  <a:moveTo>
                    <a:pt x="2332" y="2741"/>
                  </a:moveTo>
                  <a:cubicBezTo>
                    <a:pt x="2521" y="2741"/>
                    <a:pt x="2679" y="2899"/>
                    <a:pt x="2679" y="3119"/>
                  </a:cubicBezTo>
                  <a:cubicBezTo>
                    <a:pt x="2679" y="3308"/>
                    <a:pt x="2521" y="3466"/>
                    <a:pt x="2332" y="3466"/>
                  </a:cubicBezTo>
                  <a:cubicBezTo>
                    <a:pt x="2143" y="3466"/>
                    <a:pt x="1986" y="3308"/>
                    <a:pt x="1986" y="3119"/>
                  </a:cubicBezTo>
                  <a:cubicBezTo>
                    <a:pt x="1986" y="2899"/>
                    <a:pt x="2143" y="2741"/>
                    <a:pt x="2332" y="2741"/>
                  </a:cubicBezTo>
                  <a:close/>
                  <a:moveTo>
                    <a:pt x="9295" y="2741"/>
                  </a:moveTo>
                  <a:cubicBezTo>
                    <a:pt x="9484" y="2741"/>
                    <a:pt x="9641" y="2899"/>
                    <a:pt x="9641" y="3119"/>
                  </a:cubicBezTo>
                  <a:cubicBezTo>
                    <a:pt x="9641" y="3308"/>
                    <a:pt x="9484" y="3466"/>
                    <a:pt x="9295" y="3466"/>
                  </a:cubicBezTo>
                  <a:cubicBezTo>
                    <a:pt x="9106" y="3466"/>
                    <a:pt x="8948" y="3308"/>
                    <a:pt x="8948" y="3119"/>
                  </a:cubicBezTo>
                  <a:cubicBezTo>
                    <a:pt x="8948" y="2899"/>
                    <a:pt x="9106" y="2741"/>
                    <a:pt x="9295" y="2741"/>
                  </a:cubicBezTo>
                  <a:close/>
                  <a:moveTo>
                    <a:pt x="1608" y="4127"/>
                  </a:moveTo>
                  <a:cubicBezTo>
                    <a:pt x="1828" y="4127"/>
                    <a:pt x="1986" y="4285"/>
                    <a:pt x="1986" y="4474"/>
                  </a:cubicBezTo>
                  <a:cubicBezTo>
                    <a:pt x="1986" y="4694"/>
                    <a:pt x="1828" y="4852"/>
                    <a:pt x="1608" y="4852"/>
                  </a:cubicBezTo>
                  <a:cubicBezTo>
                    <a:pt x="1419" y="4852"/>
                    <a:pt x="1261" y="4694"/>
                    <a:pt x="1261" y="4474"/>
                  </a:cubicBezTo>
                  <a:cubicBezTo>
                    <a:pt x="1261" y="4285"/>
                    <a:pt x="1419" y="4127"/>
                    <a:pt x="1608" y="4127"/>
                  </a:cubicBezTo>
                  <a:close/>
                  <a:moveTo>
                    <a:pt x="3025" y="4127"/>
                  </a:moveTo>
                  <a:cubicBezTo>
                    <a:pt x="3246" y="4127"/>
                    <a:pt x="3404" y="4285"/>
                    <a:pt x="3404" y="4474"/>
                  </a:cubicBezTo>
                  <a:cubicBezTo>
                    <a:pt x="3404" y="4694"/>
                    <a:pt x="3183" y="4852"/>
                    <a:pt x="3025" y="4852"/>
                  </a:cubicBezTo>
                  <a:cubicBezTo>
                    <a:pt x="2836" y="4852"/>
                    <a:pt x="2679" y="4694"/>
                    <a:pt x="2679" y="4474"/>
                  </a:cubicBezTo>
                  <a:cubicBezTo>
                    <a:pt x="2679" y="4285"/>
                    <a:pt x="2836" y="4127"/>
                    <a:pt x="3025" y="4127"/>
                  </a:cubicBezTo>
                  <a:close/>
                  <a:moveTo>
                    <a:pt x="8602" y="4127"/>
                  </a:moveTo>
                  <a:cubicBezTo>
                    <a:pt x="8791" y="4127"/>
                    <a:pt x="8948" y="4285"/>
                    <a:pt x="8948" y="4474"/>
                  </a:cubicBezTo>
                  <a:cubicBezTo>
                    <a:pt x="8948" y="4694"/>
                    <a:pt x="8791" y="4852"/>
                    <a:pt x="8602" y="4852"/>
                  </a:cubicBezTo>
                  <a:cubicBezTo>
                    <a:pt x="8381" y="4852"/>
                    <a:pt x="8224" y="4694"/>
                    <a:pt x="8224" y="4474"/>
                  </a:cubicBezTo>
                  <a:cubicBezTo>
                    <a:pt x="8224" y="4285"/>
                    <a:pt x="8381" y="4127"/>
                    <a:pt x="8602" y="4127"/>
                  </a:cubicBezTo>
                  <a:close/>
                  <a:moveTo>
                    <a:pt x="9957" y="4127"/>
                  </a:moveTo>
                  <a:cubicBezTo>
                    <a:pt x="10177" y="4127"/>
                    <a:pt x="10335" y="4285"/>
                    <a:pt x="10335" y="4474"/>
                  </a:cubicBezTo>
                  <a:cubicBezTo>
                    <a:pt x="10335" y="4694"/>
                    <a:pt x="10177" y="4852"/>
                    <a:pt x="9957" y="4852"/>
                  </a:cubicBezTo>
                  <a:cubicBezTo>
                    <a:pt x="9768" y="4852"/>
                    <a:pt x="9610" y="4694"/>
                    <a:pt x="9610" y="4474"/>
                  </a:cubicBezTo>
                  <a:cubicBezTo>
                    <a:pt x="9610" y="4285"/>
                    <a:pt x="9768" y="4127"/>
                    <a:pt x="9957" y="4127"/>
                  </a:cubicBezTo>
                  <a:close/>
                  <a:moveTo>
                    <a:pt x="1041" y="0"/>
                  </a:moveTo>
                  <a:cubicBezTo>
                    <a:pt x="442" y="0"/>
                    <a:pt x="1" y="473"/>
                    <a:pt x="1" y="1008"/>
                  </a:cubicBezTo>
                  <a:lnTo>
                    <a:pt x="1" y="5860"/>
                  </a:lnTo>
                  <a:cubicBezTo>
                    <a:pt x="1" y="6049"/>
                    <a:pt x="159" y="6207"/>
                    <a:pt x="348" y="6207"/>
                  </a:cubicBezTo>
                  <a:lnTo>
                    <a:pt x="11500" y="6207"/>
                  </a:lnTo>
                  <a:cubicBezTo>
                    <a:pt x="11689" y="6207"/>
                    <a:pt x="11847" y="6049"/>
                    <a:pt x="11847" y="5860"/>
                  </a:cubicBezTo>
                  <a:lnTo>
                    <a:pt x="11847" y="1008"/>
                  </a:lnTo>
                  <a:cubicBezTo>
                    <a:pt x="11752" y="441"/>
                    <a:pt x="11280" y="0"/>
                    <a:pt x="10713" y="0"/>
                  </a:cubicBezTo>
                  <a:lnTo>
                    <a:pt x="7058" y="0"/>
                  </a:lnTo>
                  <a:cubicBezTo>
                    <a:pt x="6775" y="0"/>
                    <a:pt x="6617" y="315"/>
                    <a:pt x="6775" y="536"/>
                  </a:cubicBezTo>
                  <a:cubicBezTo>
                    <a:pt x="7342" y="1323"/>
                    <a:pt x="7594" y="1953"/>
                    <a:pt x="7594" y="2426"/>
                  </a:cubicBezTo>
                  <a:cubicBezTo>
                    <a:pt x="7594" y="2899"/>
                    <a:pt x="7405" y="3371"/>
                    <a:pt x="7027" y="3749"/>
                  </a:cubicBezTo>
                  <a:cubicBezTo>
                    <a:pt x="6686" y="4033"/>
                    <a:pt x="6243" y="4163"/>
                    <a:pt x="5813" y="4163"/>
                  </a:cubicBezTo>
                  <a:cubicBezTo>
                    <a:pt x="5766" y="4163"/>
                    <a:pt x="5719" y="4162"/>
                    <a:pt x="5672" y="4159"/>
                  </a:cubicBezTo>
                  <a:cubicBezTo>
                    <a:pt x="5168" y="4127"/>
                    <a:pt x="4695" y="3812"/>
                    <a:pt x="4443" y="3340"/>
                  </a:cubicBezTo>
                  <a:cubicBezTo>
                    <a:pt x="4128" y="2835"/>
                    <a:pt x="4097" y="2205"/>
                    <a:pt x="4349" y="1638"/>
                  </a:cubicBezTo>
                  <a:cubicBezTo>
                    <a:pt x="4506" y="1323"/>
                    <a:pt x="4695" y="945"/>
                    <a:pt x="4979" y="536"/>
                  </a:cubicBezTo>
                  <a:cubicBezTo>
                    <a:pt x="5136" y="315"/>
                    <a:pt x="4979" y="0"/>
                    <a:pt x="4695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anchorCtr="0" anchor="ctr" bIns="193675" lIns="193675" spcFirstLastPara="1" rIns="193675" wrap="square" tIns="1936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54"/>
          <p:cNvSpPr txBox="1"/>
          <p:nvPr>
            <p:ph type="title"/>
          </p:nvPr>
        </p:nvSpPr>
        <p:spPr>
          <a:xfrm>
            <a:off x="3340350" y="1973250"/>
            <a:ext cx="5090400" cy="1397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Conclusions &amp; Analysis</a:t>
            </a:r>
            <a:endParaRPr/>
          </a:p>
        </p:txBody>
      </p:sp>
      <p:sp>
        <p:nvSpPr>
          <p:cNvPr id="429" name="Google Shape;429;p54"/>
          <p:cNvSpPr txBox="1"/>
          <p:nvPr>
            <p:ph idx="2" type="title"/>
          </p:nvPr>
        </p:nvSpPr>
        <p:spPr>
          <a:xfrm>
            <a:off x="713225" y="539500"/>
            <a:ext cx="2485500" cy="156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/>
              <a:t>06</a:t>
            </a:r>
            <a:endParaRPr sz="7200"/>
          </a:p>
        </p:txBody>
      </p:sp>
      <p:pic>
        <p:nvPicPr>
          <p:cNvPr id="430" name="Google Shape;430;p54" title="ncstate-brick-4x1-red-ma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9726" y="77477"/>
            <a:ext cx="1709425" cy="268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7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Table of Contents</a:t>
            </a:r>
            <a:endParaRPr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195" name="Google Shape;195;p37"/>
          <p:cNvSpPr txBox="1"/>
          <p:nvPr>
            <p:ph idx="2" type="subTitle"/>
          </p:nvPr>
        </p:nvSpPr>
        <p:spPr>
          <a:xfrm>
            <a:off x="3475775" y="2248800"/>
            <a:ext cx="2192400" cy="49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/>
              <a:t>Materials &amp; Methods</a:t>
            </a:r>
            <a:endParaRPr u="sng"/>
          </a:p>
        </p:txBody>
      </p:sp>
      <p:sp>
        <p:nvSpPr>
          <p:cNvPr id="196" name="Google Shape;196;p37"/>
          <p:cNvSpPr txBox="1"/>
          <p:nvPr>
            <p:ph idx="4" type="subTitle"/>
          </p:nvPr>
        </p:nvSpPr>
        <p:spPr>
          <a:xfrm>
            <a:off x="5369364" y="3679800"/>
            <a:ext cx="1938000" cy="49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/>
              <a:t>Conclusion &amp; Analysis</a:t>
            </a:r>
            <a:endParaRPr u="sng"/>
          </a:p>
        </p:txBody>
      </p:sp>
      <p:sp>
        <p:nvSpPr>
          <p:cNvPr id="197" name="Google Shape;197;p37"/>
          <p:cNvSpPr txBox="1"/>
          <p:nvPr>
            <p:ph idx="6" type="subTitle"/>
          </p:nvPr>
        </p:nvSpPr>
        <p:spPr>
          <a:xfrm>
            <a:off x="2461308" y="3679800"/>
            <a:ext cx="1938000" cy="49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/>
              <a:t>Key Findings</a:t>
            </a:r>
            <a:endParaRPr u="sng"/>
          </a:p>
        </p:txBody>
      </p:sp>
      <p:sp>
        <p:nvSpPr>
          <p:cNvPr id="198" name="Google Shape;198;p37"/>
          <p:cNvSpPr txBox="1"/>
          <p:nvPr>
            <p:ph idx="8" type="subTitle"/>
          </p:nvPr>
        </p:nvSpPr>
        <p:spPr>
          <a:xfrm>
            <a:off x="964539" y="2179850"/>
            <a:ext cx="1938000" cy="49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/>
              <a:t>Background &amp; Clinical Need</a:t>
            </a:r>
            <a:endParaRPr u="sng"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199" name="Google Shape;199;p37"/>
          <p:cNvSpPr txBox="1"/>
          <p:nvPr>
            <p:ph idx="13" type="subTitle"/>
          </p:nvPr>
        </p:nvSpPr>
        <p:spPr>
          <a:xfrm>
            <a:off x="6020875" y="2248800"/>
            <a:ext cx="2487900" cy="49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/>
              <a:t>Design &amp; Strategy</a:t>
            </a:r>
            <a:endParaRPr u="sng"/>
          </a:p>
        </p:txBody>
      </p:sp>
      <p:grpSp>
        <p:nvGrpSpPr>
          <p:cNvPr id="200" name="Google Shape;200;p37"/>
          <p:cNvGrpSpPr/>
          <p:nvPr/>
        </p:nvGrpSpPr>
        <p:grpSpPr>
          <a:xfrm>
            <a:off x="7039205" y="1693295"/>
            <a:ext cx="356556" cy="349557"/>
            <a:chOff x="-22863675" y="3131775"/>
            <a:chExt cx="299300" cy="293425"/>
          </a:xfrm>
        </p:grpSpPr>
        <p:sp>
          <p:nvSpPr>
            <p:cNvPr id="201" name="Google Shape;201;p37"/>
            <p:cNvSpPr/>
            <p:nvPr/>
          </p:nvSpPr>
          <p:spPr>
            <a:xfrm>
              <a:off x="-22863675" y="3131775"/>
              <a:ext cx="299300" cy="293425"/>
            </a:xfrm>
            <a:custGeom>
              <a:rect b="b" l="l" r="r" t="t"/>
              <a:pathLst>
                <a:path extrusionOk="0" h="11737" w="11972">
                  <a:moveTo>
                    <a:pt x="3214" y="5522"/>
                  </a:moveTo>
                  <a:cubicBezTo>
                    <a:pt x="3403" y="5522"/>
                    <a:pt x="3560" y="5679"/>
                    <a:pt x="3560" y="5868"/>
                  </a:cubicBezTo>
                  <a:cubicBezTo>
                    <a:pt x="3560" y="6057"/>
                    <a:pt x="3403" y="6215"/>
                    <a:pt x="3214" y="6215"/>
                  </a:cubicBezTo>
                  <a:cubicBezTo>
                    <a:pt x="3024" y="6215"/>
                    <a:pt x="2867" y="6057"/>
                    <a:pt x="2867" y="5868"/>
                  </a:cubicBezTo>
                  <a:cubicBezTo>
                    <a:pt x="2867" y="5679"/>
                    <a:pt x="3024" y="5522"/>
                    <a:pt x="3214" y="5522"/>
                  </a:cubicBezTo>
                  <a:close/>
                  <a:moveTo>
                    <a:pt x="5986" y="2749"/>
                  </a:moveTo>
                  <a:cubicBezTo>
                    <a:pt x="6931" y="2749"/>
                    <a:pt x="7719" y="3537"/>
                    <a:pt x="7719" y="4482"/>
                  </a:cubicBezTo>
                  <a:cubicBezTo>
                    <a:pt x="7719" y="5427"/>
                    <a:pt x="6963" y="6215"/>
                    <a:pt x="5986" y="6215"/>
                  </a:cubicBezTo>
                  <a:cubicBezTo>
                    <a:pt x="5041" y="6215"/>
                    <a:pt x="4253" y="5427"/>
                    <a:pt x="4253" y="4482"/>
                  </a:cubicBezTo>
                  <a:cubicBezTo>
                    <a:pt x="4253" y="3537"/>
                    <a:pt x="5041" y="2749"/>
                    <a:pt x="5986" y="2749"/>
                  </a:cubicBezTo>
                  <a:close/>
                  <a:moveTo>
                    <a:pt x="8790" y="5522"/>
                  </a:moveTo>
                  <a:cubicBezTo>
                    <a:pt x="8979" y="5522"/>
                    <a:pt x="9136" y="5679"/>
                    <a:pt x="9136" y="5868"/>
                  </a:cubicBezTo>
                  <a:cubicBezTo>
                    <a:pt x="9136" y="6057"/>
                    <a:pt x="8979" y="6215"/>
                    <a:pt x="8790" y="6215"/>
                  </a:cubicBezTo>
                  <a:cubicBezTo>
                    <a:pt x="8569" y="6215"/>
                    <a:pt x="8412" y="6057"/>
                    <a:pt x="8412" y="5868"/>
                  </a:cubicBezTo>
                  <a:cubicBezTo>
                    <a:pt x="8412" y="5679"/>
                    <a:pt x="8569" y="5522"/>
                    <a:pt x="8790" y="5522"/>
                  </a:cubicBezTo>
                  <a:close/>
                  <a:moveTo>
                    <a:pt x="4600" y="7601"/>
                  </a:moveTo>
                  <a:cubicBezTo>
                    <a:pt x="4789" y="7601"/>
                    <a:pt x="4946" y="7759"/>
                    <a:pt x="4946" y="7948"/>
                  </a:cubicBezTo>
                  <a:cubicBezTo>
                    <a:pt x="4946" y="8168"/>
                    <a:pt x="4789" y="8326"/>
                    <a:pt x="4600" y="8326"/>
                  </a:cubicBezTo>
                  <a:cubicBezTo>
                    <a:pt x="4411" y="8326"/>
                    <a:pt x="4253" y="8168"/>
                    <a:pt x="4253" y="7948"/>
                  </a:cubicBezTo>
                  <a:cubicBezTo>
                    <a:pt x="4253" y="7759"/>
                    <a:pt x="4411" y="7601"/>
                    <a:pt x="4600" y="7601"/>
                  </a:cubicBezTo>
                  <a:close/>
                  <a:moveTo>
                    <a:pt x="6679" y="6939"/>
                  </a:moveTo>
                  <a:cubicBezTo>
                    <a:pt x="7278" y="6939"/>
                    <a:pt x="7719" y="7412"/>
                    <a:pt x="7719" y="7948"/>
                  </a:cubicBezTo>
                  <a:cubicBezTo>
                    <a:pt x="7719" y="8515"/>
                    <a:pt x="7246" y="8987"/>
                    <a:pt x="6679" y="8987"/>
                  </a:cubicBezTo>
                  <a:cubicBezTo>
                    <a:pt x="6080" y="8987"/>
                    <a:pt x="5671" y="8515"/>
                    <a:pt x="5671" y="7948"/>
                  </a:cubicBezTo>
                  <a:cubicBezTo>
                    <a:pt x="5671" y="7412"/>
                    <a:pt x="6143" y="6939"/>
                    <a:pt x="6679" y="6939"/>
                  </a:cubicBezTo>
                  <a:close/>
                  <a:moveTo>
                    <a:pt x="5309" y="1"/>
                  </a:moveTo>
                  <a:cubicBezTo>
                    <a:pt x="5222" y="1"/>
                    <a:pt x="5135" y="24"/>
                    <a:pt x="5072" y="71"/>
                  </a:cubicBezTo>
                  <a:cubicBezTo>
                    <a:pt x="4946" y="197"/>
                    <a:pt x="4946" y="449"/>
                    <a:pt x="5072" y="544"/>
                  </a:cubicBezTo>
                  <a:cubicBezTo>
                    <a:pt x="5356" y="828"/>
                    <a:pt x="5545" y="1080"/>
                    <a:pt x="5639" y="1363"/>
                  </a:cubicBezTo>
                  <a:cubicBezTo>
                    <a:pt x="5356" y="1426"/>
                    <a:pt x="5041" y="1458"/>
                    <a:pt x="4757" y="1552"/>
                  </a:cubicBezTo>
                  <a:cubicBezTo>
                    <a:pt x="4474" y="1017"/>
                    <a:pt x="4096" y="796"/>
                    <a:pt x="3592" y="576"/>
                  </a:cubicBezTo>
                  <a:cubicBezTo>
                    <a:pt x="3552" y="560"/>
                    <a:pt x="3507" y="552"/>
                    <a:pt x="3460" y="552"/>
                  </a:cubicBezTo>
                  <a:cubicBezTo>
                    <a:pt x="3320" y="552"/>
                    <a:pt x="3166" y="623"/>
                    <a:pt x="3119" y="765"/>
                  </a:cubicBezTo>
                  <a:cubicBezTo>
                    <a:pt x="3024" y="922"/>
                    <a:pt x="3119" y="1143"/>
                    <a:pt x="3277" y="1206"/>
                  </a:cubicBezTo>
                  <a:cubicBezTo>
                    <a:pt x="3623" y="1363"/>
                    <a:pt x="3907" y="1552"/>
                    <a:pt x="4064" y="1804"/>
                  </a:cubicBezTo>
                  <a:cubicBezTo>
                    <a:pt x="3781" y="1930"/>
                    <a:pt x="3529" y="2088"/>
                    <a:pt x="3308" y="2245"/>
                  </a:cubicBezTo>
                  <a:cubicBezTo>
                    <a:pt x="2867" y="1836"/>
                    <a:pt x="2394" y="1773"/>
                    <a:pt x="1890" y="1741"/>
                  </a:cubicBezTo>
                  <a:cubicBezTo>
                    <a:pt x="1701" y="1741"/>
                    <a:pt x="1544" y="1836"/>
                    <a:pt x="1481" y="2056"/>
                  </a:cubicBezTo>
                  <a:cubicBezTo>
                    <a:pt x="1481" y="2245"/>
                    <a:pt x="1607" y="2403"/>
                    <a:pt x="1796" y="2434"/>
                  </a:cubicBezTo>
                  <a:cubicBezTo>
                    <a:pt x="2205" y="2466"/>
                    <a:pt x="2489" y="2529"/>
                    <a:pt x="2741" y="2718"/>
                  </a:cubicBezTo>
                  <a:cubicBezTo>
                    <a:pt x="2552" y="2907"/>
                    <a:pt x="2363" y="3159"/>
                    <a:pt x="2205" y="3379"/>
                  </a:cubicBezTo>
                  <a:cubicBezTo>
                    <a:pt x="1949" y="3294"/>
                    <a:pt x="1725" y="3260"/>
                    <a:pt x="1508" y="3260"/>
                  </a:cubicBezTo>
                  <a:cubicBezTo>
                    <a:pt x="1243" y="3260"/>
                    <a:pt x="987" y="3310"/>
                    <a:pt x="693" y="3379"/>
                  </a:cubicBezTo>
                  <a:cubicBezTo>
                    <a:pt x="504" y="3411"/>
                    <a:pt x="441" y="3631"/>
                    <a:pt x="473" y="3821"/>
                  </a:cubicBezTo>
                  <a:cubicBezTo>
                    <a:pt x="498" y="3970"/>
                    <a:pt x="621" y="4060"/>
                    <a:pt x="781" y="4060"/>
                  </a:cubicBezTo>
                  <a:cubicBezTo>
                    <a:pt x="823" y="4060"/>
                    <a:pt x="868" y="4054"/>
                    <a:pt x="914" y="4041"/>
                  </a:cubicBezTo>
                  <a:cubicBezTo>
                    <a:pt x="1160" y="3979"/>
                    <a:pt x="1366" y="3931"/>
                    <a:pt x="1567" y="3931"/>
                  </a:cubicBezTo>
                  <a:cubicBezTo>
                    <a:pt x="1674" y="3931"/>
                    <a:pt x="1780" y="3945"/>
                    <a:pt x="1890" y="3978"/>
                  </a:cubicBezTo>
                  <a:cubicBezTo>
                    <a:pt x="1764" y="4262"/>
                    <a:pt x="1638" y="4514"/>
                    <a:pt x="1607" y="4797"/>
                  </a:cubicBezTo>
                  <a:cubicBezTo>
                    <a:pt x="1071" y="4797"/>
                    <a:pt x="630" y="4986"/>
                    <a:pt x="189" y="5301"/>
                  </a:cubicBezTo>
                  <a:cubicBezTo>
                    <a:pt x="32" y="5427"/>
                    <a:pt x="0" y="5616"/>
                    <a:pt x="126" y="5774"/>
                  </a:cubicBezTo>
                  <a:cubicBezTo>
                    <a:pt x="186" y="5874"/>
                    <a:pt x="296" y="5935"/>
                    <a:pt x="409" y="5935"/>
                  </a:cubicBezTo>
                  <a:cubicBezTo>
                    <a:pt x="474" y="5935"/>
                    <a:pt x="541" y="5915"/>
                    <a:pt x="599" y="5868"/>
                  </a:cubicBezTo>
                  <a:cubicBezTo>
                    <a:pt x="914" y="5616"/>
                    <a:pt x="1166" y="5459"/>
                    <a:pt x="1481" y="5459"/>
                  </a:cubicBezTo>
                  <a:cubicBezTo>
                    <a:pt x="1481" y="5585"/>
                    <a:pt x="1449" y="5742"/>
                    <a:pt x="1449" y="5868"/>
                  </a:cubicBezTo>
                  <a:cubicBezTo>
                    <a:pt x="1449" y="6026"/>
                    <a:pt x="1449" y="6183"/>
                    <a:pt x="1481" y="6341"/>
                  </a:cubicBezTo>
                  <a:cubicBezTo>
                    <a:pt x="945" y="6530"/>
                    <a:pt x="662" y="6876"/>
                    <a:pt x="347" y="7318"/>
                  </a:cubicBezTo>
                  <a:cubicBezTo>
                    <a:pt x="221" y="7475"/>
                    <a:pt x="284" y="7664"/>
                    <a:pt x="441" y="7790"/>
                  </a:cubicBezTo>
                  <a:cubicBezTo>
                    <a:pt x="507" y="7843"/>
                    <a:pt x="584" y="7868"/>
                    <a:pt x="658" y="7868"/>
                  </a:cubicBezTo>
                  <a:cubicBezTo>
                    <a:pt x="761" y="7868"/>
                    <a:pt x="859" y="7819"/>
                    <a:pt x="914" y="7727"/>
                  </a:cubicBezTo>
                  <a:cubicBezTo>
                    <a:pt x="1134" y="7349"/>
                    <a:pt x="1323" y="7129"/>
                    <a:pt x="1607" y="7002"/>
                  </a:cubicBezTo>
                  <a:cubicBezTo>
                    <a:pt x="1701" y="7286"/>
                    <a:pt x="1764" y="7570"/>
                    <a:pt x="1922" y="7822"/>
                  </a:cubicBezTo>
                  <a:cubicBezTo>
                    <a:pt x="1481" y="8200"/>
                    <a:pt x="1323" y="8609"/>
                    <a:pt x="1166" y="9145"/>
                  </a:cubicBezTo>
                  <a:cubicBezTo>
                    <a:pt x="1134" y="9334"/>
                    <a:pt x="1260" y="9523"/>
                    <a:pt x="1418" y="9554"/>
                  </a:cubicBezTo>
                  <a:cubicBezTo>
                    <a:pt x="1452" y="9566"/>
                    <a:pt x="1486" y="9571"/>
                    <a:pt x="1519" y="9571"/>
                  </a:cubicBezTo>
                  <a:cubicBezTo>
                    <a:pt x="1671" y="9571"/>
                    <a:pt x="1807" y="9463"/>
                    <a:pt x="1859" y="9334"/>
                  </a:cubicBezTo>
                  <a:cubicBezTo>
                    <a:pt x="1953" y="8924"/>
                    <a:pt x="2048" y="8672"/>
                    <a:pt x="2268" y="8420"/>
                  </a:cubicBezTo>
                  <a:cubicBezTo>
                    <a:pt x="2426" y="8672"/>
                    <a:pt x="2646" y="8893"/>
                    <a:pt x="2835" y="9082"/>
                  </a:cubicBezTo>
                  <a:cubicBezTo>
                    <a:pt x="2520" y="9554"/>
                    <a:pt x="2552" y="10027"/>
                    <a:pt x="2583" y="10594"/>
                  </a:cubicBezTo>
                  <a:cubicBezTo>
                    <a:pt x="2583" y="10783"/>
                    <a:pt x="2741" y="10909"/>
                    <a:pt x="2961" y="10909"/>
                  </a:cubicBezTo>
                  <a:lnTo>
                    <a:pt x="2993" y="10909"/>
                  </a:lnTo>
                  <a:cubicBezTo>
                    <a:pt x="3182" y="10909"/>
                    <a:pt x="3308" y="10720"/>
                    <a:pt x="3308" y="10500"/>
                  </a:cubicBezTo>
                  <a:cubicBezTo>
                    <a:pt x="3277" y="10090"/>
                    <a:pt x="3277" y="9806"/>
                    <a:pt x="3371" y="9523"/>
                  </a:cubicBezTo>
                  <a:cubicBezTo>
                    <a:pt x="3623" y="9680"/>
                    <a:pt x="3844" y="9838"/>
                    <a:pt x="4127" y="9964"/>
                  </a:cubicBezTo>
                  <a:cubicBezTo>
                    <a:pt x="4001" y="10500"/>
                    <a:pt x="4159" y="10941"/>
                    <a:pt x="4411" y="11445"/>
                  </a:cubicBezTo>
                  <a:cubicBezTo>
                    <a:pt x="4452" y="11589"/>
                    <a:pt x="4561" y="11652"/>
                    <a:pt x="4684" y="11652"/>
                  </a:cubicBezTo>
                  <a:cubicBezTo>
                    <a:pt x="4749" y="11652"/>
                    <a:pt x="4818" y="11635"/>
                    <a:pt x="4883" y="11602"/>
                  </a:cubicBezTo>
                  <a:cubicBezTo>
                    <a:pt x="5041" y="11539"/>
                    <a:pt x="5104" y="11350"/>
                    <a:pt x="5041" y="11130"/>
                  </a:cubicBezTo>
                  <a:cubicBezTo>
                    <a:pt x="4883" y="10783"/>
                    <a:pt x="4757" y="10500"/>
                    <a:pt x="4789" y="10184"/>
                  </a:cubicBezTo>
                  <a:lnTo>
                    <a:pt x="4789" y="10184"/>
                  </a:lnTo>
                  <a:cubicBezTo>
                    <a:pt x="5072" y="10279"/>
                    <a:pt x="5356" y="10311"/>
                    <a:pt x="5671" y="10342"/>
                  </a:cubicBezTo>
                  <a:cubicBezTo>
                    <a:pt x="5734" y="10909"/>
                    <a:pt x="6049" y="11256"/>
                    <a:pt x="6427" y="11665"/>
                  </a:cubicBezTo>
                  <a:cubicBezTo>
                    <a:pt x="6474" y="11712"/>
                    <a:pt x="6561" y="11736"/>
                    <a:pt x="6651" y="11736"/>
                  </a:cubicBezTo>
                  <a:cubicBezTo>
                    <a:pt x="6742" y="11736"/>
                    <a:pt x="6837" y="11712"/>
                    <a:pt x="6900" y="11665"/>
                  </a:cubicBezTo>
                  <a:cubicBezTo>
                    <a:pt x="6994" y="11539"/>
                    <a:pt x="6994" y="11287"/>
                    <a:pt x="6900" y="11193"/>
                  </a:cubicBezTo>
                  <a:cubicBezTo>
                    <a:pt x="6616" y="10909"/>
                    <a:pt x="6427" y="10657"/>
                    <a:pt x="6333" y="10342"/>
                  </a:cubicBezTo>
                  <a:cubicBezTo>
                    <a:pt x="6616" y="10311"/>
                    <a:pt x="6931" y="10279"/>
                    <a:pt x="7215" y="10184"/>
                  </a:cubicBezTo>
                  <a:cubicBezTo>
                    <a:pt x="7467" y="10720"/>
                    <a:pt x="7876" y="10941"/>
                    <a:pt x="8380" y="11130"/>
                  </a:cubicBezTo>
                  <a:cubicBezTo>
                    <a:pt x="8424" y="11156"/>
                    <a:pt x="8474" y="11167"/>
                    <a:pt x="8526" y="11167"/>
                  </a:cubicBezTo>
                  <a:cubicBezTo>
                    <a:pt x="8662" y="11167"/>
                    <a:pt x="8807" y="11086"/>
                    <a:pt x="8853" y="10972"/>
                  </a:cubicBezTo>
                  <a:cubicBezTo>
                    <a:pt x="8947" y="10815"/>
                    <a:pt x="8853" y="10594"/>
                    <a:pt x="8695" y="10500"/>
                  </a:cubicBezTo>
                  <a:cubicBezTo>
                    <a:pt x="8349" y="10374"/>
                    <a:pt x="8065" y="10184"/>
                    <a:pt x="7908" y="9932"/>
                  </a:cubicBezTo>
                  <a:cubicBezTo>
                    <a:pt x="8191" y="9806"/>
                    <a:pt x="8412" y="9649"/>
                    <a:pt x="8664" y="9491"/>
                  </a:cubicBezTo>
                  <a:cubicBezTo>
                    <a:pt x="9105" y="9901"/>
                    <a:pt x="9578" y="9964"/>
                    <a:pt x="10082" y="9995"/>
                  </a:cubicBezTo>
                  <a:lnTo>
                    <a:pt x="10113" y="9995"/>
                  </a:lnTo>
                  <a:cubicBezTo>
                    <a:pt x="10302" y="9995"/>
                    <a:pt x="10428" y="9869"/>
                    <a:pt x="10460" y="9680"/>
                  </a:cubicBezTo>
                  <a:cubicBezTo>
                    <a:pt x="10460" y="9491"/>
                    <a:pt x="10365" y="9334"/>
                    <a:pt x="10145" y="9302"/>
                  </a:cubicBezTo>
                  <a:cubicBezTo>
                    <a:pt x="9767" y="9239"/>
                    <a:pt x="9483" y="9208"/>
                    <a:pt x="9199" y="9019"/>
                  </a:cubicBezTo>
                  <a:cubicBezTo>
                    <a:pt x="9388" y="8830"/>
                    <a:pt x="9609" y="8578"/>
                    <a:pt x="9767" y="8357"/>
                  </a:cubicBezTo>
                  <a:cubicBezTo>
                    <a:pt x="9980" y="8437"/>
                    <a:pt x="10181" y="8466"/>
                    <a:pt x="10384" y="8466"/>
                  </a:cubicBezTo>
                  <a:cubicBezTo>
                    <a:pt x="10660" y="8466"/>
                    <a:pt x="10938" y="8412"/>
                    <a:pt x="11247" y="8357"/>
                  </a:cubicBezTo>
                  <a:cubicBezTo>
                    <a:pt x="11468" y="8294"/>
                    <a:pt x="11531" y="8105"/>
                    <a:pt x="11499" y="7916"/>
                  </a:cubicBezTo>
                  <a:cubicBezTo>
                    <a:pt x="11472" y="7751"/>
                    <a:pt x="11300" y="7658"/>
                    <a:pt x="11131" y="7658"/>
                  </a:cubicBezTo>
                  <a:cubicBezTo>
                    <a:pt x="11107" y="7658"/>
                    <a:pt x="11082" y="7660"/>
                    <a:pt x="11058" y="7664"/>
                  </a:cubicBezTo>
                  <a:cubicBezTo>
                    <a:pt x="10806" y="7748"/>
                    <a:pt x="10596" y="7804"/>
                    <a:pt x="10391" y="7804"/>
                  </a:cubicBezTo>
                  <a:cubicBezTo>
                    <a:pt x="10288" y="7804"/>
                    <a:pt x="10187" y="7790"/>
                    <a:pt x="10082" y="7759"/>
                  </a:cubicBezTo>
                  <a:cubicBezTo>
                    <a:pt x="10208" y="7475"/>
                    <a:pt x="10302" y="7192"/>
                    <a:pt x="10365" y="6939"/>
                  </a:cubicBezTo>
                  <a:lnTo>
                    <a:pt x="10397" y="6939"/>
                  </a:lnTo>
                  <a:cubicBezTo>
                    <a:pt x="10932" y="6939"/>
                    <a:pt x="11342" y="6687"/>
                    <a:pt x="11751" y="6372"/>
                  </a:cubicBezTo>
                  <a:cubicBezTo>
                    <a:pt x="11940" y="6246"/>
                    <a:pt x="11972" y="6057"/>
                    <a:pt x="11846" y="5900"/>
                  </a:cubicBezTo>
                  <a:cubicBezTo>
                    <a:pt x="11789" y="5843"/>
                    <a:pt x="11687" y="5798"/>
                    <a:pt x="11580" y="5798"/>
                  </a:cubicBezTo>
                  <a:cubicBezTo>
                    <a:pt x="11509" y="5798"/>
                    <a:pt x="11436" y="5818"/>
                    <a:pt x="11373" y="5868"/>
                  </a:cubicBezTo>
                  <a:cubicBezTo>
                    <a:pt x="11058" y="6120"/>
                    <a:pt x="10775" y="6278"/>
                    <a:pt x="10460" y="6278"/>
                  </a:cubicBezTo>
                  <a:cubicBezTo>
                    <a:pt x="10460" y="6152"/>
                    <a:pt x="10491" y="5994"/>
                    <a:pt x="10491" y="5868"/>
                  </a:cubicBezTo>
                  <a:cubicBezTo>
                    <a:pt x="10491" y="5711"/>
                    <a:pt x="10491" y="5553"/>
                    <a:pt x="10460" y="5396"/>
                  </a:cubicBezTo>
                  <a:cubicBezTo>
                    <a:pt x="11027" y="5207"/>
                    <a:pt x="11279" y="4860"/>
                    <a:pt x="11594" y="4419"/>
                  </a:cubicBezTo>
                  <a:cubicBezTo>
                    <a:pt x="11720" y="4262"/>
                    <a:pt x="11688" y="4073"/>
                    <a:pt x="11531" y="3947"/>
                  </a:cubicBezTo>
                  <a:cubicBezTo>
                    <a:pt x="11465" y="3894"/>
                    <a:pt x="11394" y="3869"/>
                    <a:pt x="11324" y="3869"/>
                  </a:cubicBezTo>
                  <a:cubicBezTo>
                    <a:pt x="11226" y="3869"/>
                    <a:pt x="11132" y="3918"/>
                    <a:pt x="11058" y="4010"/>
                  </a:cubicBezTo>
                  <a:cubicBezTo>
                    <a:pt x="10838" y="4388"/>
                    <a:pt x="10617" y="4608"/>
                    <a:pt x="10365" y="4734"/>
                  </a:cubicBezTo>
                  <a:cubicBezTo>
                    <a:pt x="10271" y="4451"/>
                    <a:pt x="10176" y="4167"/>
                    <a:pt x="10019" y="3915"/>
                  </a:cubicBezTo>
                  <a:cubicBezTo>
                    <a:pt x="10460" y="3537"/>
                    <a:pt x="10617" y="3127"/>
                    <a:pt x="10775" y="2592"/>
                  </a:cubicBezTo>
                  <a:cubicBezTo>
                    <a:pt x="10806" y="2403"/>
                    <a:pt x="10712" y="2214"/>
                    <a:pt x="10554" y="2182"/>
                  </a:cubicBezTo>
                  <a:cubicBezTo>
                    <a:pt x="10520" y="2171"/>
                    <a:pt x="10485" y="2166"/>
                    <a:pt x="10450" y="2166"/>
                  </a:cubicBezTo>
                  <a:cubicBezTo>
                    <a:pt x="10292" y="2166"/>
                    <a:pt x="10139" y="2274"/>
                    <a:pt x="10113" y="2403"/>
                  </a:cubicBezTo>
                  <a:cubicBezTo>
                    <a:pt x="9987" y="2812"/>
                    <a:pt x="9924" y="3064"/>
                    <a:pt x="9672" y="3316"/>
                  </a:cubicBezTo>
                  <a:cubicBezTo>
                    <a:pt x="9515" y="3064"/>
                    <a:pt x="9325" y="2844"/>
                    <a:pt x="9136" y="2655"/>
                  </a:cubicBezTo>
                  <a:cubicBezTo>
                    <a:pt x="9451" y="2182"/>
                    <a:pt x="9388" y="1710"/>
                    <a:pt x="9357" y="1143"/>
                  </a:cubicBezTo>
                  <a:cubicBezTo>
                    <a:pt x="9357" y="954"/>
                    <a:pt x="9168" y="828"/>
                    <a:pt x="8979" y="828"/>
                  </a:cubicBezTo>
                  <a:cubicBezTo>
                    <a:pt x="8790" y="828"/>
                    <a:pt x="8664" y="1017"/>
                    <a:pt x="8664" y="1237"/>
                  </a:cubicBezTo>
                  <a:cubicBezTo>
                    <a:pt x="8695" y="1647"/>
                    <a:pt x="8695" y="1930"/>
                    <a:pt x="8569" y="2214"/>
                  </a:cubicBezTo>
                  <a:cubicBezTo>
                    <a:pt x="8349" y="2056"/>
                    <a:pt x="8097" y="1899"/>
                    <a:pt x="7813" y="1773"/>
                  </a:cubicBezTo>
                  <a:cubicBezTo>
                    <a:pt x="7939" y="1237"/>
                    <a:pt x="7782" y="796"/>
                    <a:pt x="7561" y="292"/>
                  </a:cubicBezTo>
                  <a:cubicBezTo>
                    <a:pt x="7493" y="178"/>
                    <a:pt x="7375" y="97"/>
                    <a:pt x="7243" y="97"/>
                  </a:cubicBezTo>
                  <a:cubicBezTo>
                    <a:pt x="7193" y="97"/>
                    <a:pt x="7141" y="108"/>
                    <a:pt x="7089" y="134"/>
                  </a:cubicBezTo>
                  <a:cubicBezTo>
                    <a:pt x="6931" y="197"/>
                    <a:pt x="6837" y="386"/>
                    <a:pt x="6931" y="607"/>
                  </a:cubicBezTo>
                  <a:cubicBezTo>
                    <a:pt x="7089" y="954"/>
                    <a:pt x="7215" y="1237"/>
                    <a:pt x="7152" y="1552"/>
                  </a:cubicBezTo>
                  <a:cubicBezTo>
                    <a:pt x="6900" y="1458"/>
                    <a:pt x="6616" y="1426"/>
                    <a:pt x="6301" y="1395"/>
                  </a:cubicBezTo>
                  <a:cubicBezTo>
                    <a:pt x="6206" y="828"/>
                    <a:pt x="5891" y="481"/>
                    <a:pt x="5545" y="71"/>
                  </a:cubicBezTo>
                  <a:cubicBezTo>
                    <a:pt x="5482" y="24"/>
                    <a:pt x="5395" y="1"/>
                    <a:pt x="5309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7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" name="Google Shape;202;p37"/>
            <p:cNvSpPr/>
            <p:nvPr/>
          </p:nvSpPr>
          <p:spPr>
            <a:xfrm>
              <a:off x="-22740025" y="3217825"/>
              <a:ext cx="52000" cy="51225"/>
            </a:xfrm>
            <a:custGeom>
              <a:rect b="b" l="l" r="r" t="t"/>
              <a:pathLst>
                <a:path extrusionOk="0" h="2049" w="2080">
                  <a:moveTo>
                    <a:pt x="1040" y="0"/>
                  </a:moveTo>
                  <a:cubicBezTo>
                    <a:pt x="441" y="0"/>
                    <a:pt x="0" y="473"/>
                    <a:pt x="0" y="1009"/>
                  </a:cubicBezTo>
                  <a:cubicBezTo>
                    <a:pt x="0" y="1607"/>
                    <a:pt x="473" y="2048"/>
                    <a:pt x="1040" y="2048"/>
                  </a:cubicBezTo>
                  <a:cubicBezTo>
                    <a:pt x="1607" y="2048"/>
                    <a:pt x="2048" y="1576"/>
                    <a:pt x="2048" y="1009"/>
                  </a:cubicBezTo>
                  <a:cubicBezTo>
                    <a:pt x="2080" y="473"/>
                    <a:pt x="1607" y="0"/>
                    <a:pt x="1040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7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3" name="Google Shape;203;p37"/>
            <p:cNvSpPr/>
            <p:nvPr/>
          </p:nvSpPr>
          <p:spPr>
            <a:xfrm>
              <a:off x="-22705375" y="3321800"/>
              <a:ext cx="17350" cy="18125"/>
            </a:xfrm>
            <a:custGeom>
              <a:rect b="b" l="l" r="r" t="t"/>
              <a:pathLst>
                <a:path extrusionOk="0" h="725" w="694">
                  <a:moveTo>
                    <a:pt x="347" y="0"/>
                  </a:moveTo>
                  <a:cubicBezTo>
                    <a:pt x="158" y="0"/>
                    <a:pt x="1" y="158"/>
                    <a:pt x="1" y="347"/>
                  </a:cubicBezTo>
                  <a:cubicBezTo>
                    <a:pt x="1" y="567"/>
                    <a:pt x="158" y="725"/>
                    <a:pt x="347" y="725"/>
                  </a:cubicBezTo>
                  <a:cubicBezTo>
                    <a:pt x="536" y="725"/>
                    <a:pt x="694" y="567"/>
                    <a:pt x="694" y="347"/>
                  </a:cubicBezTo>
                  <a:cubicBezTo>
                    <a:pt x="694" y="158"/>
                    <a:pt x="536" y="0"/>
                    <a:pt x="347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7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04" name="Google Shape;204;p37"/>
          <p:cNvGrpSpPr/>
          <p:nvPr/>
        </p:nvGrpSpPr>
        <p:grpSpPr>
          <a:xfrm>
            <a:off x="3215785" y="3290420"/>
            <a:ext cx="345328" cy="352833"/>
            <a:chOff x="-24353875" y="3147725"/>
            <a:chExt cx="289875" cy="296175"/>
          </a:xfrm>
        </p:grpSpPr>
        <p:sp>
          <p:nvSpPr>
            <p:cNvPr id="205" name="Google Shape;205;p37"/>
            <p:cNvSpPr/>
            <p:nvPr/>
          </p:nvSpPr>
          <p:spPr>
            <a:xfrm>
              <a:off x="-24238100" y="3271375"/>
              <a:ext cx="52025" cy="51225"/>
            </a:xfrm>
            <a:custGeom>
              <a:rect b="b" l="l" r="r" t="t"/>
              <a:pathLst>
                <a:path extrusionOk="0" h="2049" w="2081">
                  <a:moveTo>
                    <a:pt x="1041" y="1"/>
                  </a:moveTo>
                  <a:cubicBezTo>
                    <a:pt x="505" y="1"/>
                    <a:pt x="32" y="473"/>
                    <a:pt x="32" y="1040"/>
                  </a:cubicBezTo>
                  <a:cubicBezTo>
                    <a:pt x="1" y="1576"/>
                    <a:pt x="473" y="2049"/>
                    <a:pt x="1041" y="2049"/>
                  </a:cubicBezTo>
                  <a:cubicBezTo>
                    <a:pt x="1639" y="2049"/>
                    <a:pt x="2080" y="1576"/>
                    <a:pt x="2080" y="1040"/>
                  </a:cubicBezTo>
                  <a:cubicBezTo>
                    <a:pt x="2080" y="442"/>
                    <a:pt x="1608" y="1"/>
                    <a:pt x="1041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7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6" name="Google Shape;206;p37"/>
            <p:cNvSpPr/>
            <p:nvPr/>
          </p:nvSpPr>
          <p:spPr>
            <a:xfrm>
              <a:off x="-24353875" y="3147725"/>
              <a:ext cx="289875" cy="296175"/>
            </a:xfrm>
            <a:custGeom>
              <a:rect b="b" l="l" r="r" t="t"/>
              <a:pathLst>
                <a:path extrusionOk="0" h="11847" w="11595">
                  <a:moveTo>
                    <a:pt x="5672" y="757"/>
                  </a:moveTo>
                  <a:cubicBezTo>
                    <a:pt x="6144" y="757"/>
                    <a:pt x="6680" y="1544"/>
                    <a:pt x="7026" y="2710"/>
                  </a:cubicBezTo>
                  <a:cubicBezTo>
                    <a:pt x="6585" y="2867"/>
                    <a:pt x="6176" y="3025"/>
                    <a:pt x="5672" y="3214"/>
                  </a:cubicBezTo>
                  <a:cubicBezTo>
                    <a:pt x="5262" y="3025"/>
                    <a:pt x="4789" y="2836"/>
                    <a:pt x="4348" y="2710"/>
                  </a:cubicBezTo>
                  <a:cubicBezTo>
                    <a:pt x="4695" y="1481"/>
                    <a:pt x="5199" y="757"/>
                    <a:pt x="5672" y="757"/>
                  </a:cubicBezTo>
                  <a:close/>
                  <a:moveTo>
                    <a:pt x="4191" y="3372"/>
                  </a:moveTo>
                  <a:cubicBezTo>
                    <a:pt x="4411" y="3466"/>
                    <a:pt x="4632" y="3529"/>
                    <a:pt x="4852" y="3624"/>
                  </a:cubicBezTo>
                  <a:cubicBezTo>
                    <a:pt x="4159" y="3970"/>
                    <a:pt x="4726" y="3655"/>
                    <a:pt x="4065" y="4096"/>
                  </a:cubicBezTo>
                  <a:lnTo>
                    <a:pt x="4191" y="3372"/>
                  </a:lnTo>
                  <a:close/>
                  <a:moveTo>
                    <a:pt x="7184" y="3372"/>
                  </a:moveTo>
                  <a:lnTo>
                    <a:pt x="7310" y="4096"/>
                  </a:lnTo>
                  <a:cubicBezTo>
                    <a:pt x="6585" y="3655"/>
                    <a:pt x="7184" y="4002"/>
                    <a:pt x="6522" y="3624"/>
                  </a:cubicBezTo>
                  <a:cubicBezTo>
                    <a:pt x="6743" y="3529"/>
                    <a:pt x="6995" y="3466"/>
                    <a:pt x="7184" y="3372"/>
                  </a:cubicBezTo>
                  <a:close/>
                  <a:moveTo>
                    <a:pt x="9191" y="3001"/>
                  </a:moveTo>
                  <a:cubicBezTo>
                    <a:pt x="9631" y="3001"/>
                    <a:pt x="10026" y="3084"/>
                    <a:pt x="10177" y="3340"/>
                  </a:cubicBezTo>
                  <a:cubicBezTo>
                    <a:pt x="10208" y="3435"/>
                    <a:pt x="10240" y="3529"/>
                    <a:pt x="10208" y="3655"/>
                  </a:cubicBezTo>
                  <a:cubicBezTo>
                    <a:pt x="9925" y="3687"/>
                    <a:pt x="9673" y="3907"/>
                    <a:pt x="9515" y="4159"/>
                  </a:cubicBezTo>
                  <a:cubicBezTo>
                    <a:pt x="9358" y="4474"/>
                    <a:pt x="9295" y="4852"/>
                    <a:pt x="9452" y="5104"/>
                  </a:cubicBezTo>
                  <a:cubicBezTo>
                    <a:pt x="9358" y="5230"/>
                    <a:pt x="9263" y="5356"/>
                    <a:pt x="9137" y="5482"/>
                  </a:cubicBezTo>
                  <a:cubicBezTo>
                    <a:pt x="8791" y="5167"/>
                    <a:pt x="8444" y="4884"/>
                    <a:pt x="8034" y="4600"/>
                  </a:cubicBezTo>
                  <a:cubicBezTo>
                    <a:pt x="8003" y="4128"/>
                    <a:pt x="7940" y="3655"/>
                    <a:pt x="7845" y="3183"/>
                  </a:cubicBezTo>
                  <a:cubicBezTo>
                    <a:pt x="8174" y="3100"/>
                    <a:pt x="8710" y="3001"/>
                    <a:pt x="9191" y="3001"/>
                  </a:cubicBezTo>
                  <a:close/>
                  <a:moveTo>
                    <a:pt x="2994" y="3119"/>
                  </a:moveTo>
                  <a:cubicBezTo>
                    <a:pt x="3151" y="3151"/>
                    <a:pt x="3309" y="3151"/>
                    <a:pt x="3466" y="3214"/>
                  </a:cubicBezTo>
                  <a:cubicBezTo>
                    <a:pt x="3403" y="3655"/>
                    <a:pt x="3309" y="4128"/>
                    <a:pt x="3277" y="4632"/>
                  </a:cubicBezTo>
                  <a:cubicBezTo>
                    <a:pt x="2899" y="4915"/>
                    <a:pt x="2490" y="5230"/>
                    <a:pt x="2174" y="5514"/>
                  </a:cubicBezTo>
                  <a:cubicBezTo>
                    <a:pt x="1733" y="5010"/>
                    <a:pt x="851" y="3939"/>
                    <a:pt x="1166" y="3340"/>
                  </a:cubicBezTo>
                  <a:cubicBezTo>
                    <a:pt x="1198" y="3277"/>
                    <a:pt x="1261" y="3183"/>
                    <a:pt x="1387" y="3151"/>
                  </a:cubicBezTo>
                  <a:cubicBezTo>
                    <a:pt x="1576" y="3372"/>
                    <a:pt x="1859" y="3529"/>
                    <a:pt x="2174" y="3529"/>
                  </a:cubicBezTo>
                  <a:cubicBezTo>
                    <a:pt x="2521" y="3529"/>
                    <a:pt x="2836" y="3372"/>
                    <a:pt x="2994" y="3119"/>
                  </a:cubicBezTo>
                  <a:close/>
                  <a:moveTo>
                    <a:pt x="3277" y="5482"/>
                  </a:moveTo>
                  <a:lnTo>
                    <a:pt x="3277" y="5482"/>
                  </a:lnTo>
                  <a:cubicBezTo>
                    <a:pt x="3246" y="6144"/>
                    <a:pt x="3246" y="5986"/>
                    <a:pt x="3277" y="6428"/>
                  </a:cubicBezTo>
                  <a:cubicBezTo>
                    <a:pt x="3088" y="6270"/>
                    <a:pt x="2899" y="6112"/>
                    <a:pt x="2742" y="5955"/>
                  </a:cubicBezTo>
                  <a:cubicBezTo>
                    <a:pt x="2899" y="5797"/>
                    <a:pt x="3088" y="5640"/>
                    <a:pt x="3277" y="5482"/>
                  </a:cubicBezTo>
                  <a:close/>
                  <a:moveTo>
                    <a:pt x="8097" y="5514"/>
                  </a:moveTo>
                  <a:cubicBezTo>
                    <a:pt x="8286" y="5671"/>
                    <a:pt x="8475" y="5829"/>
                    <a:pt x="8633" y="5986"/>
                  </a:cubicBezTo>
                  <a:cubicBezTo>
                    <a:pt x="8475" y="6144"/>
                    <a:pt x="8286" y="6301"/>
                    <a:pt x="8097" y="6459"/>
                  </a:cubicBezTo>
                  <a:lnTo>
                    <a:pt x="8097" y="5514"/>
                  </a:lnTo>
                  <a:close/>
                  <a:moveTo>
                    <a:pt x="5703" y="4002"/>
                  </a:moveTo>
                  <a:cubicBezTo>
                    <a:pt x="6333" y="4317"/>
                    <a:pt x="6743" y="4569"/>
                    <a:pt x="7373" y="5010"/>
                  </a:cubicBezTo>
                  <a:cubicBezTo>
                    <a:pt x="7436" y="5671"/>
                    <a:pt x="7436" y="6238"/>
                    <a:pt x="7373" y="6963"/>
                  </a:cubicBezTo>
                  <a:cubicBezTo>
                    <a:pt x="6837" y="7310"/>
                    <a:pt x="6333" y="7625"/>
                    <a:pt x="5703" y="7940"/>
                  </a:cubicBezTo>
                  <a:cubicBezTo>
                    <a:pt x="5073" y="7625"/>
                    <a:pt x="4537" y="7373"/>
                    <a:pt x="4002" y="6963"/>
                  </a:cubicBezTo>
                  <a:cubicBezTo>
                    <a:pt x="3907" y="6270"/>
                    <a:pt x="3907" y="5671"/>
                    <a:pt x="4002" y="5010"/>
                  </a:cubicBezTo>
                  <a:cubicBezTo>
                    <a:pt x="4600" y="4600"/>
                    <a:pt x="5041" y="4317"/>
                    <a:pt x="5703" y="4002"/>
                  </a:cubicBezTo>
                  <a:close/>
                  <a:moveTo>
                    <a:pt x="4065" y="7845"/>
                  </a:moveTo>
                  <a:cubicBezTo>
                    <a:pt x="4506" y="8097"/>
                    <a:pt x="4254" y="8003"/>
                    <a:pt x="4852" y="8318"/>
                  </a:cubicBezTo>
                  <a:cubicBezTo>
                    <a:pt x="4632" y="8381"/>
                    <a:pt x="4380" y="8507"/>
                    <a:pt x="4191" y="8538"/>
                  </a:cubicBezTo>
                  <a:lnTo>
                    <a:pt x="4065" y="7845"/>
                  </a:lnTo>
                  <a:close/>
                  <a:moveTo>
                    <a:pt x="7278" y="7845"/>
                  </a:moveTo>
                  <a:cubicBezTo>
                    <a:pt x="7247" y="8066"/>
                    <a:pt x="7215" y="8318"/>
                    <a:pt x="7152" y="8538"/>
                  </a:cubicBezTo>
                  <a:cubicBezTo>
                    <a:pt x="6900" y="8475"/>
                    <a:pt x="6711" y="8381"/>
                    <a:pt x="6491" y="8318"/>
                  </a:cubicBezTo>
                  <a:cubicBezTo>
                    <a:pt x="6837" y="8097"/>
                    <a:pt x="6869" y="8097"/>
                    <a:pt x="7278" y="7845"/>
                  </a:cubicBezTo>
                  <a:close/>
                  <a:moveTo>
                    <a:pt x="2237" y="6459"/>
                  </a:moveTo>
                  <a:cubicBezTo>
                    <a:pt x="2584" y="6774"/>
                    <a:pt x="2931" y="7058"/>
                    <a:pt x="3340" y="7310"/>
                  </a:cubicBezTo>
                  <a:cubicBezTo>
                    <a:pt x="3372" y="7845"/>
                    <a:pt x="3435" y="8255"/>
                    <a:pt x="3529" y="8727"/>
                  </a:cubicBezTo>
                  <a:cubicBezTo>
                    <a:pt x="3008" y="8861"/>
                    <a:pt x="2544" y="8927"/>
                    <a:pt x="2165" y="8927"/>
                  </a:cubicBezTo>
                  <a:cubicBezTo>
                    <a:pt x="1650" y="8927"/>
                    <a:pt x="1293" y="8806"/>
                    <a:pt x="1166" y="8570"/>
                  </a:cubicBezTo>
                  <a:cubicBezTo>
                    <a:pt x="851" y="8003"/>
                    <a:pt x="1733" y="6932"/>
                    <a:pt x="2237" y="6459"/>
                  </a:cubicBezTo>
                  <a:close/>
                  <a:moveTo>
                    <a:pt x="9137" y="6459"/>
                  </a:moveTo>
                  <a:cubicBezTo>
                    <a:pt x="9610" y="6932"/>
                    <a:pt x="10523" y="8003"/>
                    <a:pt x="10177" y="8570"/>
                  </a:cubicBezTo>
                  <a:cubicBezTo>
                    <a:pt x="10032" y="8806"/>
                    <a:pt x="9678" y="8927"/>
                    <a:pt x="9169" y="8927"/>
                  </a:cubicBezTo>
                  <a:cubicBezTo>
                    <a:pt x="8794" y="8927"/>
                    <a:pt x="8335" y="8861"/>
                    <a:pt x="7814" y="8727"/>
                  </a:cubicBezTo>
                  <a:cubicBezTo>
                    <a:pt x="7940" y="8318"/>
                    <a:pt x="8003" y="7845"/>
                    <a:pt x="8034" y="7310"/>
                  </a:cubicBezTo>
                  <a:cubicBezTo>
                    <a:pt x="8444" y="7058"/>
                    <a:pt x="8822" y="6743"/>
                    <a:pt x="9137" y="6459"/>
                  </a:cubicBezTo>
                  <a:close/>
                  <a:moveTo>
                    <a:pt x="5640" y="8696"/>
                  </a:moveTo>
                  <a:cubicBezTo>
                    <a:pt x="6081" y="8885"/>
                    <a:pt x="6554" y="9074"/>
                    <a:pt x="6995" y="9200"/>
                  </a:cubicBezTo>
                  <a:cubicBezTo>
                    <a:pt x="6680" y="10429"/>
                    <a:pt x="6176" y="11185"/>
                    <a:pt x="5672" y="11185"/>
                  </a:cubicBezTo>
                  <a:cubicBezTo>
                    <a:pt x="5609" y="11185"/>
                    <a:pt x="5482" y="11090"/>
                    <a:pt x="5356" y="11059"/>
                  </a:cubicBezTo>
                  <a:cubicBezTo>
                    <a:pt x="5482" y="10775"/>
                    <a:pt x="5451" y="10460"/>
                    <a:pt x="5293" y="10177"/>
                  </a:cubicBezTo>
                  <a:cubicBezTo>
                    <a:pt x="5136" y="9862"/>
                    <a:pt x="4821" y="9736"/>
                    <a:pt x="4474" y="9673"/>
                  </a:cubicBezTo>
                  <a:cubicBezTo>
                    <a:pt x="4411" y="9515"/>
                    <a:pt x="4348" y="9357"/>
                    <a:pt x="4317" y="9200"/>
                  </a:cubicBezTo>
                  <a:cubicBezTo>
                    <a:pt x="4726" y="9042"/>
                    <a:pt x="5167" y="8885"/>
                    <a:pt x="5640" y="8696"/>
                  </a:cubicBezTo>
                  <a:close/>
                  <a:moveTo>
                    <a:pt x="5640" y="1"/>
                  </a:moveTo>
                  <a:cubicBezTo>
                    <a:pt x="4758" y="1"/>
                    <a:pt x="4065" y="1072"/>
                    <a:pt x="3655" y="2489"/>
                  </a:cubicBezTo>
                  <a:cubicBezTo>
                    <a:pt x="3498" y="2426"/>
                    <a:pt x="3340" y="2395"/>
                    <a:pt x="3214" y="2395"/>
                  </a:cubicBezTo>
                  <a:cubicBezTo>
                    <a:pt x="3183" y="1859"/>
                    <a:pt x="2742" y="1418"/>
                    <a:pt x="2174" y="1418"/>
                  </a:cubicBezTo>
                  <a:cubicBezTo>
                    <a:pt x="1607" y="1418"/>
                    <a:pt x="1166" y="1891"/>
                    <a:pt x="1166" y="2426"/>
                  </a:cubicBezTo>
                  <a:cubicBezTo>
                    <a:pt x="883" y="2552"/>
                    <a:pt x="694" y="2710"/>
                    <a:pt x="568" y="2962"/>
                  </a:cubicBezTo>
                  <a:cubicBezTo>
                    <a:pt x="32" y="3907"/>
                    <a:pt x="977" y="5104"/>
                    <a:pt x="1702" y="5892"/>
                  </a:cubicBezTo>
                  <a:cubicBezTo>
                    <a:pt x="946" y="6743"/>
                    <a:pt x="1" y="8003"/>
                    <a:pt x="568" y="8885"/>
                  </a:cubicBezTo>
                  <a:cubicBezTo>
                    <a:pt x="879" y="9433"/>
                    <a:pt x="1519" y="9600"/>
                    <a:pt x="2210" y="9600"/>
                  </a:cubicBezTo>
                  <a:cubicBezTo>
                    <a:pt x="2710" y="9600"/>
                    <a:pt x="3237" y="9513"/>
                    <a:pt x="3687" y="9420"/>
                  </a:cubicBezTo>
                  <a:cubicBezTo>
                    <a:pt x="3718" y="9578"/>
                    <a:pt x="3750" y="9673"/>
                    <a:pt x="3844" y="9830"/>
                  </a:cubicBezTo>
                  <a:cubicBezTo>
                    <a:pt x="3403" y="10145"/>
                    <a:pt x="3246" y="10744"/>
                    <a:pt x="3529" y="11216"/>
                  </a:cubicBezTo>
                  <a:cubicBezTo>
                    <a:pt x="3718" y="11531"/>
                    <a:pt x="4065" y="11720"/>
                    <a:pt x="4411" y="11720"/>
                  </a:cubicBezTo>
                  <a:cubicBezTo>
                    <a:pt x="4600" y="11720"/>
                    <a:pt x="4789" y="11689"/>
                    <a:pt x="4947" y="11563"/>
                  </a:cubicBezTo>
                  <a:cubicBezTo>
                    <a:pt x="5167" y="11720"/>
                    <a:pt x="5419" y="11846"/>
                    <a:pt x="5703" y="11846"/>
                  </a:cubicBezTo>
                  <a:cubicBezTo>
                    <a:pt x="6585" y="11846"/>
                    <a:pt x="7278" y="10775"/>
                    <a:pt x="7688" y="9357"/>
                  </a:cubicBezTo>
                  <a:cubicBezTo>
                    <a:pt x="8143" y="9478"/>
                    <a:pt x="8678" y="9576"/>
                    <a:pt x="9184" y="9576"/>
                  </a:cubicBezTo>
                  <a:cubicBezTo>
                    <a:pt x="9868" y="9576"/>
                    <a:pt x="10499" y="9397"/>
                    <a:pt x="10807" y="8853"/>
                  </a:cubicBezTo>
                  <a:cubicBezTo>
                    <a:pt x="11374" y="7908"/>
                    <a:pt x="10429" y="6680"/>
                    <a:pt x="9673" y="5892"/>
                  </a:cubicBezTo>
                  <a:cubicBezTo>
                    <a:pt x="9799" y="5797"/>
                    <a:pt x="9862" y="5671"/>
                    <a:pt x="9988" y="5545"/>
                  </a:cubicBezTo>
                  <a:cubicBezTo>
                    <a:pt x="10145" y="5640"/>
                    <a:pt x="10271" y="5671"/>
                    <a:pt x="10429" y="5671"/>
                  </a:cubicBezTo>
                  <a:cubicBezTo>
                    <a:pt x="10775" y="5671"/>
                    <a:pt x="11122" y="5482"/>
                    <a:pt x="11311" y="5167"/>
                  </a:cubicBezTo>
                  <a:cubicBezTo>
                    <a:pt x="11594" y="4632"/>
                    <a:pt x="11437" y="4002"/>
                    <a:pt x="10933" y="3750"/>
                  </a:cubicBezTo>
                  <a:cubicBezTo>
                    <a:pt x="10964" y="3466"/>
                    <a:pt x="10901" y="3183"/>
                    <a:pt x="10775" y="2962"/>
                  </a:cubicBezTo>
                  <a:cubicBezTo>
                    <a:pt x="10457" y="2432"/>
                    <a:pt x="9842" y="2259"/>
                    <a:pt x="9179" y="2259"/>
                  </a:cubicBezTo>
                  <a:cubicBezTo>
                    <a:pt x="8661" y="2259"/>
                    <a:pt x="8113" y="2365"/>
                    <a:pt x="7656" y="2489"/>
                  </a:cubicBezTo>
                  <a:cubicBezTo>
                    <a:pt x="7278" y="1072"/>
                    <a:pt x="6585" y="1"/>
                    <a:pt x="5640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7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07" name="Google Shape;207;p37"/>
          <p:cNvGrpSpPr/>
          <p:nvPr/>
        </p:nvGrpSpPr>
        <p:grpSpPr>
          <a:xfrm>
            <a:off x="4358801" y="1772873"/>
            <a:ext cx="353757" cy="353757"/>
            <a:chOff x="-25834600" y="3176875"/>
            <a:chExt cx="296950" cy="296950"/>
          </a:xfrm>
        </p:grpSpPr>
        <p:sp>
          <p:nvSpPr>
            <p:cNvPr id="208" name="Google Shape;208;p37"/>
            <p:cNvSpPr/>
            <p:nvPr/>
          </p:nvSpPr>
          <p:spPr>
            <a:xfrm>
              <a:off x="-25625875" y="3316275"/>
              <a:ext cx="69325" cy="85875"/>
            </a:xfrm>
            <a:custGeom>
              <a:rect b="b" l="l" r="r" t="t"/>
              <a:pathLst>
                <a:path extrusionOk="0" h="3435" w="2773">
                  <a:moveTo>
                    <a:pt x="0" y="1"/>
                  </a:moveTo>
                  <a:lnTo>
                    <a:pt x="0" y="3435"/>
                  </a:lnTo>
                  <a:lnTo>
                    <a:pt x="2773" y="3435"/>
                  </a:lnTo>
                  <a:lnTo>
                    <a:pt x="2773" y="2741"/>
                  </a:lnTo>
                  <a:lnTo>
                    <a:pt x="1040" y="2741"/>
                  </a:lnTo>
                  <a:cubicBezTo>
                    <a:pt x="851" y="2741"/>
                    <a:pt x="693" y="2584"/>
                    <a:pt x="693" y="2395"/>
                  </a:cubicBezTo>
                  <a:cubicBezTo>
                    <a:pt x="693" y="2206"/>
                    <a:pt x="851" y="2048"/>
                    <a:pt x="1040" y="2048"/>
                  </a:cubicBezTo>
                  <a:lnTo>
                    <a:pt x="2773" y="2048"/>
                  </a:lnTo>
                  <a:lnTo>
                    <a:pt x="2773" y="1324"/>
                  </a:lnTo>
                  <a:lnTo>
                    <a:pt x="1040" y="1324"/>
                  </a:lnTo>
                  <a:cubicBezTo>
                    <a:pt x="851" y="1324"/>
                    <a:pt x="693" y="1166"/>
                    <a:pt x="693" y="977"/>
                  </a:cubicBezTo>
                  <a:cubicBezTo>
                    <a:pt x="693" y="851"/>
                    <a:pt x="851" y="694"/>
                    <a:pt x="1040" y="694"/>
                  </a:cubicBezTo>
                  <a:lnTo>
                    <a:pt x="2773" y="694"/>
                  </a:lnTo>
                  <a:lnTo>
                    <a:pt x="2773" y="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3"/>
                </a:gs>
              </a:gsLst>
              <a:lin ang="18900044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9" name="Google Shape;209;p37"/>
            <p:cNvSpPr/>
            <p:nvPr/>
          </p:nvSpPr>
          <p:spPr>
            <a:xfrm>
              <a:off x="-25729075" y="3176875"/>
              <a:ext cx="191425" cy="296950"/>
            </a:xfrm>
            <a:custGeom>
              <a:rect b="b" l="l" r="r" t="t"/>
              <a:pathLst>
                <a:path extrusionOk="0" h="11878" w="7657">
                  <a:moveTo>
                    <a:pt x="2049" y="693"/>
                  </a:moveTo>
                  <a:lnTo>
                    <a:pt x="2049" y="2773"/>
                  </a:lnTo>
                  <a:lnTo>
                    <a:pt x="1356" y="2773"/>
                  </a:lnTo>
                  <a:lnTo>
                    <a:pt x="1356" y="693"/>
                  </a:lnTo>
                  <a:close/>
                  <a:moveTo>
                    <a:pt x="3435" y="693"/>
                  </a:moveTo>
                  <a:lnTo>
                    <a:pt x="3435" y="2773"/>
                  </a:lnTo>
                  <a:lnTo>
                    <a:pt x="2710" y="2773"/>
                  </a:lnTo>
                  <a:lnTo>
                    <a:pt x="2710" y="693"/>
                  </a:lnTo>
                  <a:close/>
                  <a:moveTo>
                    <a:pt x="4821" y="693"/>
                  </a:moveTo>
                  <a:lnTo>
                    <a:pt x="4821" y="2773"/>
                  </a:lnTo>
                  <a:lnTo>
                    <a:pt x="4097" y="2773"/>
                  </a:lnTo>
                  <a:lnTo>
                    <a:pt x="4097" y="693"/>
                  </a:lnTo>
                  <a:close/>
                  <a:moveTo>
                    <a:pt x="6176" y="693"/>
                  </a:moveTo>
                  <a:lnTo>
                    <a:pt x="6176" y="2773"/>
                  </a:lnTo>
                  <a:lnTo>
                    <a:pt x="5483" y="2773"/>
                  </a:lnTo>
                  <a:lnTo>
                    <a:pt x="5483" y="693"/>
                  </a:lnTo>
                  <a:close/>
                  <a:moveTo>
                    <a:pt x="1041" y="0"/>
                  </a:moveTo>
                  <a:cubicBezTo>
                    <a:pt x="442" y="0"/>
                    <a:pt x="1" y="473"/>
                    <a:pt x="1" y="1040"/>
                  </a:cubicBezTo>
                  <a:lnTo>
                    <a:pt x="1" y="3119"/>
                  </a:lnTo>
                  <a:cubicBezTo>
                    <a:pt x="1" y="3308"/>
                    <a:pt x="158" y="3466"/>
                    <a:pt x="379" y="3466"/>
                  </a:cubicBezTo>
                  <a:lnTo>
                    <a:pt x="726" y="3466"/>
                  </a:lnTo>
                  <a:lnTo>
                    <a:pt x="726" y="4883"/>
                  </a:lnTo>
                  <a:lnTo>
                    <a:pt x="2458" y="4883"/>
                  </a:lnTo>
                  <a:cubicBezTo>
                    <a:pt x="2647" y="4883"/>
                    <a:pt x="2805" y="5041"/>
                    <a:pt x="2805" y="5262"/>
                  </a:cubicBezTo>
                  <a:lnTo>
                    <a:pt x="2805" y="9420"/>
                  </a:lnTo>
                  <a:cubicBezTo>
                    <a:pt x="2805" y="9609"/>
                    <a:pt x="2647" y="9767"/>
                    <a:pt x="2458" y="9767"/>
                  </a:cubicBezTo>
                  <a:lnTo>
                    <a:pt x="2112" y="9767"/>
                  </a:lnTo>
                  <a:cubicBezTo>
                    <a:pt x="2112" y="10523"/>
                    <a:pt x="1797" y="11247"/>
                    <a:pt x="1261" y="11751"/>
                  </a:cubicBezTo>
                  <a:cubicBezTo>
                    <a:pt x="1419" y="11815"/>
                    <a:pt x="1576" y="11878"/>
                    <a:pt x="1734" y="11878"/>
                  </a:cubicBezTo>
                  <a:lnTo>
                    <a:pt x="5924" y="11878"/>
                  </a:lnTo>
                  <a:cubicBezTo>
                    <a:pt x="6522" y="11878"/>
                    <a:pt x="6932" y="11405"/>
                    <a:pt x="6932" y="10838"/>
                  </a:cubicBezTo>
                  <a:lnTo>
                    <a:pt x="6932" y="9798"/>
                  </a:lnTo>
                  <a:lnTo>
                    <a:pt x="3813" y="9798"/>
                  </a:lnTo>
                  <a:cubicBezTo>
                    <a:pt x="3624" y="9798"/>
                    <a:pt x="3467" y="9672"/>
                    <a:pt x="3467" y="9452"/>
                  </a:cubicBezTo>
                  <a:lnTo>
                    <a:pt x="3467" y="5293"/>
                  </a:lnTo>
                  <a:cubicBezTo>
                    <a:pt x="3467" y="5104"/>
                    <a:pt x="3624" y="4946"/>
                    <a:pt x="3813" y="4946"/>
                  </a:cubicBezTo>
                  <a:lnTo>
                    <a:pt x="6932" y="4946"/>
                  </a:lnTo>
                  <a:lnTo>
                    <a:pt x="6932" y="3529"/>
                  </a:lnTo>
                  <a:lnTo>
                    <a:pt x="7310" y="3529"/>
                  </a:lnTo>
                  <a:cubicBezTo>
                    <a:pt x="7499" y="3529"/>
                    <a:pt x="7657" y="3371"/>
                    <a:pt x="7657" y="3151"/>
                  </a:cubicBezTo>
                  <a:lnTo>
                    <a:pt x="7657" y="1040"/>
                  </a:lnTo>
                  <a:lnTo>
                    <a:pt x="7625" y="1040"/>
                  </a:lnTo>
                  <a:cubicBezTo>
                    <a:pt x="7625" y="441"/>
                    <a:pt x="7153" y="0"/>
                    <a:pt x="6585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3"/>
                </a:gs>
              </a:gsLst>
              <a:lin ang="18900044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0" name="Google Shape;210;p37"/>
            <p:cNvSpPr/>
            <p:nvPr/>
          </p:nvSpPr>
          <p:spPr>
            <a:xfrm>
              <a:off x="-25834600" y="3350150"/>
              <a:ext cx="69325" cy="96100"/>
            </a:xfrm>
            <a:custGeom>
              <a:rect b="b" l="l" r="r" t="t"/>
              <a:pathLst>
                <a:path extrusionOk="0" h="3844" w="2773">
                  <a:moveTo>
                    <a:pt x="2143" y="0"/>
                  </a:moveTo>
                  <a:cubicBezTo>
                    <a:pt x="1008" y="0"/>
                    <a:pt x="63" y="945"/>
                    <a:pt x="63" y="2080"/>
                  </a:cubicBezTo>
                  <a:cubicBezTo>
                    <a:pt x="0" y="2804"/>
                    <a:pt x="378" y="3434"/>
                    <a:pt x="914" y="3844"/>
                  </a:cubicBezTo>
                  <a:cubicBezTo>
                    <a:pt x="788" y="3529"/>
                    <a:pt x="725" y="3151"/>
                    <a:pt x="725" y="2804"/>
                  </a:cubicBezTo>
                  <a:cubicBezTo>
                    <a:pt x="725" y="1544"/>
                    <a:pt x="1576" y="473"/>
                    <a:pt x="2773" y="126"/>
                  </a:cubicBezTo>
                  <a:cubicBezTo>
                    <a:pt x="2584" y="63"/>
                    <a:pt x="2332" y="0"/>
                    <a:pt x="2143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3"/>
                </a:gs>
              </a:gsLst>
              <a:lin ang="18900044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1" name="Google Shape;211;p37"/>
            <p:cNvSpPr/>
            <p:nvPr/>
          </p:nvSpPr>
          <p:spPr>
            <a:xfrm>
              <a:off x="-25799950" y="3368250"/>
              <a:ext cx="104775" cy="104000"/>
            </a:xfrm>
            <a:custGeom>
              <a:rect b="b" l="l" r="r" t="t"/>
              <a:pathLst>
                <a:path extrusionOk="0" h="4160" w="4191">
                  <a:moveTo>
                    <a:pt x="2080" y="694"/>
                  </a:moveTo>
                  <a:cubicBezTo>
                    <a:pt x="2836" y="694"/>
                    <a:pt x="3466" y="1324"/>
                    <a:pt x="3466" y="2080"/>
                  </a:cubicBezTo>
                  <a:cubicBezTo>
                    <a:pt x="3466" y="2364"/>
                    <a:pt x="3403" y="2584"/>
                    <a:pt x="3246" y="2836"/>
                  </a:cubicBezTo>
                  <a:lnTo>
                    <a:pt x="1292" y="915"/>
                  </a:lnTo>
                  <a:cubicBezTo>
                    <a:pt x="1576" y="788"/>
                    <a:pt x="1828" y="694"/>
                    <a:pt x="2080" y="694"/>
                  </a:cubicBezTo>
                  <a:close/>
                  <a:moveTo>
                    <a:pt x="2111" y="1"/>
                  </a:moveTo>
                  <a:cubicBezTo>
                    <a:pt x="946" y="1"/>
                    <a:pt x="1" y="946"/>
                    <a:pt x="1" y="2080"/>
                  </a:cubicBezTo>
                  <a:cubicBezTo>
                    <a:pt x="1" y="3214"/>
                    <a:pt x="946" y="4160"/>
                    <a:pt x="2111" y="4160"/>
                  </a:cubicBezTo>
                  <a:cubicBezTo>
                    <a:pt x="3246" y="4160"/>
                    <a:pt x="4191" y="3214"/>
                    <a:pt x="4191" y="2080"/>
                  </a:cubicBezTo>
                  <a:cubicBezTo>
                    <a:pt x="4191" y="946"/>
                    <a:pt x="3246" y="1"/>
                    <a:pt x="2111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3"/>
                </a:gs>
              </a:gsLst>
              <a:lin ang="18900044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2" name="Google Shape;212;p37"/>
            <p:cNvSpPr/>
            <p:nvPr/>
          </p:nvSpPr>
          <p:spPr>
            <a:xfrm>
              <a:off x="-25712525" y="3317075"/>
              <a:ext cx="34675" cy="86650"/>
            </a:xfrm>
            <a:custGeom>
              <a:rect b="b" l="l" r="r" t="t"/>
              <a:pathLst>
                <a:path extrusionOk="0" h="3466" w="1387">
                  <a:moveTo>
                    <a:pt x="1" y="0"/>
                  </a:moveTo>
                  <a:lnTo>
                    <a:pt x="1" y="1764"/>
                  </a:lnTo>
                  <a:cubicBezTo>
                    <a:pt x="631" y="2111"/>
                    <a:pt x="1072" y="2709"/>
                    <a:pt x="1261" y="3466"/>
                  </a:cubicBezTo>
                  <a:lnTo>
                    <a:pt x="1387" y="3466"/>
                  </a:lnTo>
                  <a:lnTo>
                    <a:pt x="1387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3"/>
                </a:gs>
              </a:gsLst>
              <a:lin ang="18900044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3" name="Google Shape;213;p37"/>
          <p:cNvSpPr/>
          <p:nvPr/>
        </p:nvSpPr>
        <p:spPr>
          <a:xfrm>
            <a:off x="6150693" y="3294626"/>
            <a:ext cx="375349" cy="344435"/>
          </a:xfrm>
          <a:custGeom>
            <a:rect b="b" l="l" r="r" t="t"/>
            <a:pathLst>
              <a:path extrusionOk="0" h="11565" w="12603">
                <a:moveTo>
                  <a:pt x="9200" y="822"/>
                </a:moveTo>
                <a:lnTo>
                  <a:pt x="11311" y="2933"/>
                </a:lnTo>
                <a:cubicBezTo>
                  <a:pt x="11279" y="3185"/>
                  <a:pt x="11185" y="3437"/>
                  <a:pt x="11090" y="3689"/>
                </a:cubicBezTo>
                <a:lnTo>
                  <a:pt x="8444" y="1074"/>
                </a:lnTo>
                <a:cubicBezTo>
                  <a:pt x="8664" y="948"/>
                  <a:pt x="8916" y="853"/>
                  <a:pt x="9200" y="822"/>
                </a:cubicBezTo>
                <a:close/>
                <a:moveTo>
                  <a:pt x="7814" y="1389"/>
                </a:moveTo>
                <a:lnTo>
                  <a:pt x="10712" y="4287"/>
                </a:lnTo>
                <a:cubicBezTo>
                  <a:pt x="10649" y="4413"/>
                  <a:pt x="10555" y="4476"/>
                  <a:pt x="10492" y="4571"/>
                </a:cubicBezTo>
                <a:cubicBezTo>
                  <a:pt x="10397" y="4634"/>
                  <a:pt x="10334" y="4728"/>
                  <a:pt x="10208" y="4791"/>
                </a:cubicBezTo>
                <a:lnTo>
                  <a:pt x="7310" y="1893"/>
                </a:lnTo>
                <a:cubicBezTo>
                  <a:pt x="7373" y="1798"/>
                  <a:pt x="7467" y="1704"/>
                  <a:pt x="7530" y="1609"/>
                </a:cubicBezTo>
                <a:cubicBezTo>
                  <a:pt x="7625" y="1546"/>
                  <a:pt x="7688" y="1452"/>
                  <a:pt x="7814" y="1389"/>
                </a:cubicBezTo>
                <a:close/>
                <a:moveTo>
                  <a:pt x="6994" y="2523"/>
                </a:moveTo>
                <a:lnTo>
                  <a:pt x="9609" y="5169"/>
                </a:lnTo>
                <a:cubicBezTo>
                  <a:pt x="9389" y="5264"/>
                  <a:pt x="9105" y="5327"/>
                  <a:pt x="8885" y="5390"/>
                </a:cubicBezTo>
                <a:lnTo>
                  <a:pt x="6742" y="3279"/>
                </a:lnTo>
                <a:cubicBezTo>
                  <a:pt x="6774" y="3027"/>
                  <a:pt x="6868" y="2743"/>
                  <a:pt x="6994" y="2523"/>
                </a:cubicBezTo>
                <a:close/>
                <a:moveTo>
                  <a:pt x="3812" y="6209"/>
                </a:moveTo>
                <a:lnTo>
                  <a:pt x="5923" y="8351"/>
                </a:lnTo>
                <a:cubicBezTo>
                  <a:pt x="5892" y="8572"/>
                  <a:pt x="5797" y="8855"/>
                  <a:pt x="5671" y="9107"/>
                </a:cubicBezTo>
                <a:lnTo>
                  <a:pt x="3056" y="6461"/>
                </a:lnTo>
                <a:cubicBezTo>
                  <a:pt x="3277" y="6335"/>
                  <a:pt x="3560" y="6272"/>
                  <a:pt x="3812" y="6209"/>
                </a:cubicBezTo>
                <a:close/>
                <a:moveTo>
                  <a:pt x="2426" y="6776"/>
                </a:moveTo>
                <a:lnTo>
                  <a:pt x="5325" y="9675"/>
                </a:lnTo>
                <a:cubicBezTo>
                  <a:pt x="5262" y="9801"/>
                  <a:pt x="5167" y="9895"/>
                  <a:pt x="5104" y="9958"/>
                </a:cubicBezTo>
                <a:cubicBezTo>
                  <a:pt x="5010" y="10053"/>
                  <a:pt x="4947" y="10116"/>
                  <a:pt x="4821" y="10210"/>
                </a:cubicBezTo>
                <a:lnTo>
                  <a:pt x="1891" y="7280"/>
                </a:lnTo>
                <a:cubicBezTo>
                  <a:pt x="1985" y="7217"/>
                  <a:pt x="2080" y="7091"/>
                  <a:pt x="2143" y="6997"/>
                </a:cubicBezTo>
                <a:cubicBezTo>
                  <a:pt x="2206" y="6934"/>
                  <a:pt x="2300" y="6839"/>
                  <a:pt x="2426" y="6776"/>
                </a:cubicBezTo>
                <a:close/>
                <a:moveTo>
                  <a:pt x="1576" y="7910"/>
                </a:moveTo>
                <a:lnTo>
                  <a:pt x="4222" y="10557"/>
                </a:lnTo>
                <a:cubicBezTo>
                  <a:pt x="4002" y="10620"/>
                  <a:pt x="3718" y="10714"/>
                  <a:pt x="3466" y="10777"/>
                </a:cubicBezTo>
                <a:lnTo>
                  <a:pt x="1355" y="8666"/>
                </a:lnTo>
                <a:cubicBezTo>
                  <a:pt x="1387" y="8414"/>
                  <a:pt x="1481" y="8162"/>
                  <a:pt x="1576" y="7910"/>
                </a:cubicBezTo>
                <a:close/>
                <a:moveTo>
                  <a:pt x="10602" y="0"/>
                </a:moveTo>
                <a:cubicBezTo>
                  <a:pt x="9383" y="0"/>
                  <a:pt x="7954" y="274"/>
                  <a:pt x="7089" y="1168"/>
                </a:cubicBezTo>
                <a:cubicBezTo>
                  <a:pt x="6207" y="2082"/>
                  <a:pt x="5923" y="3500"/>
                  <a:pt x="5923" y="4728"/>
                </a:cubicBezTo>
                <a:cubicBezTo>
                  <a:pt x="6238" y="4760"/>
                  <a:pt x="6459" y="4791"/>
                  <a:pt x="6522" y="4791"/>
                </a:cubicBezTo>
                <a:lnTo>
                  <a:pt x="6585" y="4791"/>
                </a:lnTo>
                <a:lnTo>
                  <a:pt x="6585" y="4130"/>
                </a:lnTo>
                <a:lnTo>
                  <a:pt x="7971" y="5516"/>
                </a:lnTo>
                <a:cubicBezTo>
                  <a:pt x="7751" y="5532"/>
                  <a:pt x="7540" y="5538"/>
                  <a:pt x="7348" y="5538"/>
                </a:cubicBezTo>
                <a:cubicBezTo>
                  <a:pt x="6772" y="5538"/>
                  <a:pt x="6364" y="5484"/>
                  <a:pt x="6364" y="5484"/>
                </a:cubicBezTo>
                <a:cubicBezTo>
                  <a:pt x="6314" y="5459"/>
                  <a:pt x="5810" y="5369"/>
                  <a:pt x="5121" y="5369"/>
                </a:cubicBezTo>
                <a:cubicBezTo>
                  <a:pt x="4077" y="5369"/>
                  <a:pt x="2606" y="5575"/>
                  <a:pt x="1639" y="6524"/>
                </a:cubicBezTo>
                <a:cubicBezTo>
                  <a:pt x="0" y="8162"/>
                  <a:pt x="536" y="11155"/>
                  <a:pt x="567" y="11250"/>
                </a:cubicBezTo>
                <a:cubicBezTo>
                  <a:pt x="599" y="11407"/>
                  <a:pt x="725" y="11533"/>
                  <a:pt x="914" y="11533"/>
                </a:cubicBezTo>
                <a:lnTo>
                  <a:pt x="1009" y="11533"/>
                </a:lnTo>
                <a:cubicBezTo>
                  <a:pt x="1198" y="11502"/>
                  <a:pt x="1324" y="11344"/>
                  <a:pt x="1261" y="11155"/>
                </a:cubicBezTo>
                <a:cubicBezTo>
                  <a:pt x="1261" y="11155"/>
                  <a:pt x="1166" y="10399"/>
                  <a:pt x="1229" y="9517"/>
                </a:cubicBezTo>
                <a:lnTo>
                  <a:pt x="1229" y="9517"/>
                </a:lnTo>
                <a:lnTo>
                  <a:pt x="2615" y="10903"/>
                </a:lnTo>
                <a:cubicBezTo>
                  <a:pt x="2447" y="10903"/>
                  <a:pt x="2293" y="10917"/>
                  <a:pt x="2153" y="10917"/>
                </a:cubicBezTo>
                <a:cubicBezTo>
                  <a:pt x="2083" y="10917"/>
                  <a:pt x="2017" y="10914"/>
                  <a:pt x="1954" y="10903"/>
                </a:cubicBezTo>
                <a:lnTo>
                  <a:pt x="1954" y="10966"/>
                </a:lnTo>
                <a:cubicBezTo>
                  <a:pt x="1985" y="11187"/>
                  <a:pt x="1954" y="11407"/>
                  <a:pt x="1859" y="11565"/>
                </a:cubicBezTo>
                <a:lnTo>
                  <a:pt x="2048" y="11565"/>
                </a:lnTo>
                <a:cubicBezTo>
                  <a:pt x="3277" y="11565"/>
                  <a:pt x="4695" y="11281"/>
                  <a:pt x="5577" y="10399"/>
                </a:cubicBezTo>
                <a:cubicBezTo>
                  <a:pt x="6427" y="9517"/>
                  <a:pt x="6742" y="8068"/>
                  <a:pt x="6742" y="6839"/>
                </a:cubicBezTo>
                <a:cubicBezTo>
                  <a:pt x="6396" y="6808"/>
                  <a:pt x="6144" y="6776"/>
                  <a:pt x="6112" y="6776"/>
                </a:cubicBezTo>
                <a:lnTo>
                  <a:pt x="6049" y="6776"/>
                </a:lnTo>
                <a:lnTo>
                  <a:pt x="6049" y="7438"/>
                </a:lnTo>
                <a:lnTo>
                  <a:pt x="4663" y="6051"/>
                </a:lnTo>
                <a:cubicBezTo>
                  <a:pt x="4876" y="6036"/>
                  <a:pt x="5083" y="6030"/>
                  <a:pt x="5273" y="6030"/>
                </a:cubicBezTo>
                <a:cubicBezTo>
                  <a:pt x="5845" y="6030"/>
                  <a:pt x="6270" y="6083"/>
                  <a:pt x="6270" y="6083"/>
                </a:cubicBezTo>
                <a:cubicBezTo>
                  <a:pt x="6301" y="6083"/>
                  <a:pt x="6837" y="6178"/>
                  <a:pt x="7499" y="6178"/>
                </a:cubicBezTo>
                <a:cubicBezTo>
                  <a:pt x="8727" y="6178"/>
                  <a:pt x="10145" y="5862"/>
                  <a:pt x="10996" y="4980"/>
                </a:cubicBezTo>
                <a:cubicBezTo>
                  <a:pt x="12602" y="3374"/>
                  <a:pt x="12098" y="381"/>
                  <a:pt x="12067" y="255"/>
                </a:cubicBezTo>
                <a:cubicBezTo>
                  <a:pt x="12035" y="160"/>
                  <a:pt x="11878" y="34"/>
                  <a:pt x="11657" y="34"/>
                </a:cubicBezTo>
                <a:cubicBezTo>
                  <a:pt x="11468" y="66"/>
                  <a:pt x="11342" y="223"/>
                  <a:pt x="11405" y="444"/>
                </a:cubicBezTo>
                <a:cubicBezTo>
                  <a:pt x="11405" y="444"/>
                  <a:pt x="11531" y="1168"/>
                  <a:pt x="11437" y="2050"/>
                </a:cubicBezTo>
                <a:lnTo>
                  <a:pt x="10050" y="664"/>
                </a:lnTo>
                <a:cubicBezTo>
                  <a:pt x="10218" y="664"/>
                  <a:pt x="10373" y="650"/>
                  <a:pt x="10513" y="650"/>
                </a:cubicBezTo>
                <a:cubicBezTo>
                  <a:pt x="10583" y="650"/>
                  <a:pt x="10649" y="654"/>
                  <a:pt x="10712" y="664"/>
                </a:cubicBezTo>
                <a:lnTo>
                  <a:pt x="10712" y="601"/>
                </a:lnTo>
                <a:cubicBezTo>
                  <a:pt x="10681" y="381"/>
                  <a:pt x="10712" y="160"/>
                  <a:pt x="10807" y="3"/>
                </a:cubicBezTo>
                <a:cubicBezTo>
                  <a:pt x="10739" y="1"/>
                  <a:pt x="10671" y="0"/>
                  <a:pt x="10602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540070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14" name="Google Shape;214;p37"/>
          <p:cNvGrpSpPr/>
          <p:nvPr/>
        </p:nvGrpSpPr>
        <p:grpSpPr>
          <a:xfrm>
            <a:off x="1752875" y="1691673"/>
            <a:ext cx="351880" cy="352803"/>
            <a:chOff x="-23615075" y="3148525"/>
            <a:chExt cx="295375" cy="296150"/>
          </a:xfrm>
        </p:grpSpPr>
        <p:sp>
          <p:nvSpPr>
            <p:cNvPr id="215" name="Google Shape;215;p37"/>
            <p:cNvSpPr/>
            <p:nvPr/>
          </p:nvSpPr>
          <p:spPr>
            <a:xfrm>
              <a:off x="-23493775" y="3183950"/>
              <a:ext cx="52775" cy="53600"/>
            </a:xfrm>
            <a:custGeom>
              <a:rect b="b" l="l" r="r" t="t"/>
              <a:pathLst>
                <a:path extrusionOk="0" h="2144" w="2111">
                  <a:moveTo>
                    <a:pt x="1040" y="1"/>
                  </a:moveTo>
                  <a:cubicBezTo>
                    <a:pt x="851" y="1"/>
                    <a:pt x="693" y="158"/>
                    <a:pt x="693" y="347"/>
                  </a:cubicBezTo>
                  <a:lnTo>
                    <a:pt x="693" y="725"/>
                  </a:lnTo>
                  <a:lnTo>
                    <a:pt x="347" y="725"/>
                  </a:lnTo>
                  <a:cubicBezTo>
                    <a:pt x="158" y="725"/>
                    <a:pt x="0" y="883"/>
                    <a:pt x="0" y="1072"/>
                  </a:cubicBezTo>
                  <a:cubicBezTo>
                    <a:pt x="0" y="1261"/>
                    <a:pt x="158" y="1418"/>
                    <a:pt x="347" y="1418"/>
                  </a:cubicBezTo>
                  <a:lnTo>
                    <a:pt x="693" y="1418"/>
                  </a:lnTo>
                  <a:lnTo>
                    <a:pt x="693" y="1765"/>
                  </a:lnTo>
                  <a:cubicBezTo>
                    <a:pt x="693" y="1986"/>
                    <a:pt x="851" y="2143"/>
                    <a:pt x="1040" y="2143"/>
                  </a:cubicBezTo>
                  <a:cubicBezTo>
                    <a:pt x="1260" y="2143"/>
                    <a:pt x="1418" y="1986"/>
                    <a:pt x="1418" y="1765"/>
                  </a:cubicBezTo>
                  <a:lnTo>
                    <a:pt x="1418" y="1418"/>
                  </a:lnTo>
                  <a:lnTo>
                    <a:pt x="1764" y="1418"/>
                  </a:lnTo>
                  <a:cubicBezTo>
                    <a:pt x="1953" y="1418"/>
                    <a:pt x="2111" y="1261"/>
                    <a:pt x="2111" y="1072"/>
                  </a:cubicBezTo>
                  <a:cubicBezTo>
                    <a:pt x="2111" y="883"/>
                    <a:pt x="1953" y="725"/>
                    <a:pt x="1764" y="725"/>
                  </a:cubicBezTo>
                  <a:lnTo>
                    <a:pt x="1418" y="725"/>
                  </a:lnTo>
                  <a:lnTo>
                    <a:pt x="1418" y="347"/>
                  </a:lnTo>
                  <a:cubicBezTo>
                    <a:pt x="1418" y="158"/>
                    <a:pt x="1260" y="1"/>
                    <a:pt x="1040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6" name="Google Shape;216;p37"/>
            <p:cNvSpPr/>
            <p:nvPr/>
          </p:nvSpPr>
          <p:spPr>
            <a:xfrm>
              <a:off x="-23615075" y="3268225"/>
              <a:ext cx="34675" cy="173300"/>
            </a:xfrm>
            <a:custGeom>
              <a:rect b="b" l="l" r="r" t="t"/>
              <a:pathLst>
                <a:path extrusionOk="0" h="6932" w="1387">
                  <a:moveTo>
                    <a:pt x="1008" y="1"/>
                  </a:moveTo>
                  <a:cubicBezTo>
                    <a:pt x="441" y="1"/>
                    <a:pt x="0" y="473"/>
                    <a:pt x="0" y="1040"/>
                  </a:cubicBezTo>
                  <a:lnTo>
                    <a:pt x="0" y="6585"/>
                  </a:lnTo>
                  <a:cubicBezTo>
                    <a:pt x="0" y="6774"/>
                    <a:pt x="158" y="6932"/>
                    <a:pt x="347" y="6932"/>
                  </a:cubicBezTo>
                  <a:lnTo>
                    <a:pt x="1386" y="6932"/>
                  </a:lnTo>
                  <a:lnTo>
                    <a:pt x="1386" y="4285"/>
                  </a:lnTo>
                  <a:lnTo>
                    <a:pt x="662" y="4285"/>
                  </a:lnTo>
                  <a:lnTo>
                    <a:pt x="662" y="3561"/>
                  </a:lnTo>
                  <a:lnTo>
                    <a:pt x="1386" y="3561"/>
                  </a:lnTo>
                  <a:lnTo>
                    <a:pt x="1386" y="2868"/>
                  </a:lnTo>
                  <a:lnTo>
                    <a:pt x="662" y="2868"/>
                  </a:lnTo>
                  <a:lnTo>
                    <a:pt x="662" y="2143"/>
                  </a:lnTo>
                  <a:lnTo>
                    <a:pt x="1386" y="2143"/>
                  </a:lnTo>
                  <a:lnTo>
                    <a:pt x="1386" y="1418"/>
                  </a:lnTo>
                  <a:lnTo>
                    <a:pt x="662" y="1418"/>
                  </a:lnTo>
                  <a:lnTo>
                    <a:pt x="662" y="1072"/>
                  </a:lnTo>
                  <a:cubicBezTo>
                    <a:pt x="662" y="883"/>
                    <a:pt x="819" y="725"/>
                    <a:pt x="1008" y="725"/>
                  </a:cubicBezTo>
                  <a:lnTo>
                    <a:pt x="1386" y="725"/>
                  </a:lnTo>
                  <a:lnTo>
                    <a:pt x="1386" y="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7" name="Google Shape;217;p37"/>
            <p:cNvSpPr/>
            <p:nvPr/>
          </p:nvSpPr>
          <p:spPr>
            <a:xfrm>
              <a:off x="-23354375" y="3270600"/>
              <a:ext cx="34675" cy="173300"/>
            </a:xfrm>
            <a:custGeom>
              <a:rect b="b" l="l" r="r" t="t"/>
              <a:pathLst>
                <a:path extrusionOk="0" h="6932" w="1387">
                  <a:moveTo>
                    <a:pt x="0" y="0"/>
                  </a:moveTo>
                  <a:lnTo>
                    <a:pt x="0" y="725"/>
                  </a:lnTo>
                  <a:lnTo>
                    <a:pt x="347" y="725"/>
                  </a:lnTo>
                  <a:cubicBezTo>
                    <a:pt x="568" y="725"/>
                    <a:pt x="725" y="882"/>
                    <a:pt x="725" y="1071"/>
                  </a:cubicBezTo>
                  <a:lnTo>
                    <a:pt x="725" y="1418"/>
                  </a:lnTo>
                  <a:lnTo>
                    <a:pt x="0" y="1418"/>
                  </a:lnTo>
                  <a:lnTo>
                    <a:pt x="0" y="2143"/>
                  </a:lnTo>
                  <a:lnTo>
                    <a:pt x="725" y="2143"/>
                  </a:lnTo>
                  <a:lnTo>
                    <a:pt x="725" y="2836"/>
                  </a:lnTo>
                  <a:lnTo>
                    <a:pt x="0" y="2836"/>
                  </a:lnTo>
                  <a:lnTo>
                    <a:pt x="0" y="3560"/>
                  </a:lnTo>
                  <a:lnTo>
                    <a:pt x="725" y="3560"/>
                  </a:lnTo>
                  <a:lnTo>
                    <a:pt x="725" y="4253"/>
                  </a:lnTo>
                  <a:lnTo>
                    <a:pt x="0" y="4253"/>
                  </a:lnTo>
                  <a:lnTo>
                    <a:pt x="0" y="6931"/>
                  </a:lnTo>
                  <a:lnTo>
                    <a:pt x="1040" y="6931"/>
                  </a:lnTo>
                  <a:cubicBezTo>
                    <a:pt x="1229" y="6931"/>
                    <a:pt x="1387" y="6774"/>
                    <a:pt x="1387" y="6585"/>
                  </a:cubicBezTo>
                  <a:lnTo>
                    <a:pt x="1387" y="1040"/>
                  </a:lnTo>
                  <a:cubicBezTo>
                    <a:pt x="1387" y="441"/>
                    <a:pt x="914" y="0"/>
                    <a:pt x="347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8" name="Google Shape;218;p37"/>
            <p:cNvSpPr/>
            <p:nvPr/>
          </p:nvSpPr>
          <p:spPr>
            <a:xfrm>
              <a:off x="-23562300" y="3148525"/>
              <a:ext cx="191400" cy="296150"/>
            </a:xfrm>
            <a:custGeom>
              <a:rect b="b" l="l" r="r" t="t"/>
              <a:pathLst>
                <a:path extrusionOk="0" h="11846" w="7656">
                  <a:moveTo>
                    <a:pt x="5545" y="662"/>
                  </a:moveTo>
                  <a:lnTo>
                    <a:pt x="5545" y="1764"/>
                  </a:lnTo>
                  <a:lnTo>
                    <a:pt x="5545" y="4222"/>
                  </a:lnTo>
                  <a:lnTo>
                    <a:pt x="2079" y="4222"/>
                  </a:lnTo>
                  <a:lnTo>
                    <a:pt x="2079" y="1764"/>
                  </a:lnTo>
                  <a:lnTo>
                    <a:pt x="2079" y="662"/>
                  </a:lnTo>
                  <a:close/>
                  <a:moveTo>
                    <a:pt x="3434" y="4883"/>
                  </a:moveTo>
                  <a:lnTo>
                    <a:pt x="3434" y="5608"/>
                  </a:lnTo>
                  <a:lnTo>
                    <a:pt x="2079" y="5608"/>
                  </a:lnTo>
                  <a:lnTo>
                    <a:pt x="2079" y="4883"/>
                  </a:lnTo>
                  <a:close/>
                  <a:moveTo>
                    <a:pt x="5513" y="4883"/>
                  </a:moveTo>
                  <a:lnTo>
                    <a:pt x="5513" y="5608"/>
                  </a:lnTo>
                  <a:lnTo>
                    <a:pt x="4159" y="5608"/>
                  </a:lnTo>
                  <a:lnTo>
                    <a:pt x="4159" y="4883"/>
                  </a:lnTo>
                  <a:close/>
                  <a:moveTo>
                    <a:pt x="3434" y="6301"/>
                  </a:moveTo>
                  <a:lnTo>
                    <a:pt x="3434" y="7026"/>
                  </a:lnTo>
                  <a:lnTo>
                    <a:pt x="2079" y="7026"/>
                  </a:lnTo>
                  <a:lnTo>
                    <a:pt x="2079" y="6301"/>
                  </a:lnTo>
                  <a:close/>
                  <a:moveTo>
                    <a:pt x="5513" y="6301"/>
                  </a:moveTo>
                  <a:lnTo>
                    <a:pt x="5513" y="7026"/>
                  </a:lnTo>
                  <a:lnTo>
                    <a:pt x="4159" y="7026"/>
                  </a:lnTo>
                  <a:lnTo>
                    <a:pt x="4159" y="6301"/>
                  </a:lnTo>
                  <a:close/>
                  <a:moveTo>
                    <a:pt x="3434" y="7687"/>
                  </a:moveTo>
                  <a:lnTo>
                    <a:pt x="3434" y="8380"/>
                  </a:lnTo>
                  <a:lnTo>
                    <a:pt x="2079" y="8380"/>
                  </a:lnTo>
                  <a:lnTo>
                    <a:pt x="2079" y="7687"/>
                  </a:lnTo>
                  <a:close/>
                  <a:moveTo>
                    <a:pt x="5513" y="7687"/>
                  </a:moveTo>
                  <a:lnTo>
                    <a:pt x="5513" y="8380"/>
                  </a:lnTo>
                  <a:lnTo>
                    <a:pt x="4159" y="8380"/>
                  </a:lnTo>
                  <a:lnTo>
                    <a:pt x="4159" y="7687"/>
                  </a:lnTo>
                  <a:close/>
                  <a:moveTo>
                    <a:pt x="1733" y="0"/>
                  </a:moveTo>
                  <a:cubicBezTo>
                    <a:pt x="1544" y="0"/>
                    <a:pt x="1386" y="158"/>
                    <a:pt x="1386" y="347"/>
                  </a:cubicBezTo>
                  <a:lnTo>
                    <a:pt x="1386" y="1449"/>
                  </a:lnTo>
                  <a:lnTo>
                    <a:pt x="1040" y="1449"/>
                  </a:lnTo>
                  <a:cubicBezTo>
                    <a:pt x="441" y="1449"/>
                    <a:pt x="0" y="1922"/>
                    <a:pt x="0" y="2489"/>
                  </a:cubicBezTo>
                  <a:lnTo>
                    <a:pt x="0" y="11846"/>
                  </a:lnTo>
                  <a:lnTo>
                    <a:pt x="2804" y="11846"/>
                  </a:lnTo>
                  <a:lnTo>
                    <a:pt x="2804" y="10491"/>
                  </a:lnTo>
                  <a:lnTo>
                    <a:pt x="4883" y="10491"/>
                  </a:lnTo>
                  <a:cubicBezTo>
                    <a:pt x="4852" y="10586"/>
                    <a:pt x="4852" y="11688"/>
                    <a:pt x="4852" y="11846"/>
                  </a:cubicBezTo>
                  <a:lnTo>
                    <a:pt x="7656" y="11846"/>
                  </a:lnTo>
                  <a:lnTo>
                    <a:pt x="7656" y="2489"/>
                  </a:lnTo>
                  <a:cubicBezTo>
                    <a:pt x="7656" y="1890"/>
                    <a:pt x="7183" y="1449"/>
                    <a:pt x="6616" y="1449"/>
                  </a:cubicBezTo>
                  <a:lnTo>
                    <a:pt x="6270" y="1449"/>
                  </a:lnTo>
                  <a:lnTo>
                    <a:pt x="6270" y="347"/>
                  </a:lnTo>
                  <a:cubicBezTo>
                    <a:pt x="6270" y="158"/>
                    <a:pt x="6112" y="0"/>
                    <a:pt x="5923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9" name="Google Shape;219;p37"/>
          <p:cNvSpPr/>
          <p:nvPr/>
        </p:nvSpPr>
        <p:spPr>
          <a:xfrm>
            <a:off x="713100" y="1112200"/>
            <a:ext cx="7717800" cy="615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20" name="Google Shape;220;p37" title="ncstate-brick-4x1-red-ma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9726" y="77477"/>
            <a:ext cx="1709425" cy="268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55"/>
          <p:cNvSpPr txBox="1"/>
          <p:nvPr>
            <p:ph type="title"/>
          </p:nvPr>
        </p:nvSpPr>
        <p:spPr>
          <a:xfrm>
            <a:off x="713250" y="628525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Overall Conclusion</a:t>
            </a:r>
            <a:endParaRPr/>
          </a:p>
        </p:txBody>
      </p:sp>
      <p:grpSp>
        <p:nvGrpSpPr>
          <p:cNvPr id="436" name="Google Shape;436;p55"/>
          <p:cNvGrpSpPr/>
          <p:nvPr/>
        </p:nvGrpSpPr>
        <p:grpSpPr>
          <a:xfrm>
            <a:off x="6796034" y="1695069"/>
            <a:ext cx="2008631" cy="2582061"/>
            <a:chOff x="5826600" y="1906400"/>
            <a:chExt cx="2035500" cy="2616600"/>
          </a:xfrm>
        </p:grpSpPr>
        <p:sp>
          <p:nvSpPr>
            <p:cNvPr id="437" name="Google Shape;437;p55"/>
            <p:cNvSpPr/>
            <p:nvPr/>
          </p:nvSpPr>
          <p:spPr>
            <a:xfrm>
              <a:off x="5826600" y="1906400"/>
              <a:ext cx="2035500" cy="2616600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3"/>
                </a:gs>
              </a:gsLst>
              <a:lin ang="18900044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8" name="Google Shape;438;p55"/>
            <p:cNvSpPr/>
            <p:nvPr/>
          </p:nvSpPr>
          <p:spPr>
            <a:xfrm>
              <a:off x="6752100" y="4231600"/>
              <a:ext cx="184500" cy="1845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39" name="Google Shape;439;p55"/>
          <p:cNvSpPr/>
          <p:nvPr/>
        </p:nvSpPr>
        <p:spPr>
          <a:xfrm>
            <a:off x="-1180911" y="-255527"/>
            <a:ext cx="3788261" cy="10517127"/>
          </a:xfrm>
          <a:custGeom>
            <a:rect b="b" l="l" r="r" t="t"/>
            <a:pathLst>
              <a:path extrusionOk="0" h="62862" w="16458">
                <a:moveTo>
                  <a:pt x="2214" y="1"/>
                </a:moveTo>
                <a:cubicBezTo>
                  <a:pt x="982" y="1"/>
                  <a:pt x="0" y="982"/>
                  <a:pt x="0" y="2215"/>
                </a:cubicBezTo>
                <a:cubicBezTo>
                  <a:pt x="0" y="3424"/>
                  <a:pt x="982" y="4406"/>
                  <a:pt x="2214" y="4406"/>
                </a:cubicBezTo>
                <a:lnTo>
                  <a:pt x="2534" y="4406"/>
                </a:lnTo>
                <a:lnTo>
                  <a:pt x="2534" y="56927"/>
                </a:lnTo>
                <a:cubicBezTo>
                  <a:pt x="2534" y="60214"/>
                  <a:pt x="5182" y="62861"/>
                  <a:pt x="8468" y="62861"/>
                </a:cubicBezTo>
                <a:cubicBezTo>
                  <a:pt x="11755" y="62861"/>
                  <a:pt x="14403" y="60214"/>
                  <a:pt x="14403" y="56927"/>
                </a:cubicBezTo>
                <a:lnTo>
                  <a:pt x="14403" y="4406"/>
                </a:lnTo>
                <a:cubicBezTo>
                  <a:pt x="15544" y="4337"/>
                  <a:pt x="16457" y="3379"/>
                  <a:pt x="16457" y="2215"/>
                </a:cubicBezTo>
                <a:cubicBezTo>
                  <a:pt x="16457" y="982"/>
                  <a:pt x="15476" y="1"/>
                  <a:pt x="14243" y="1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440" name="Google Shape;440;p5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78750" y="1876700"/>
            <a:ext cx="1643200" cy="2054000"/>
          </a:xfrm>
          <a:prstGeom prst="rect">
            <a:avLst/>
          </a:prstGeom>
          <a:noFill/>
          <a:ln>
            <a:noFill/>
          </a:ln>
        </p:spPr>
      </p:pic>
      <p:sp>
        <p:nvSpPr>
          <p:cNvPr id="441" name="Google Shape;441;p55"/>
          <p:cNvSpPr txBox="1"/>
          <p:nvPr>
            <p:ph idx="1" type="subTitle"/>
          </p:nvPr>
        </p:nvSpPr>
        <p:spPr>
          <a:xfrm>
            <a:off x="258150" y="1593450"/>
            <a:ext cx="6355800" cy="3133500"/>
          </a:xfrm>
          <a:prstGeom prst="rect">
            <a:avLst/>
          </a:prstGeom>
          <a:solidFill>
            <a:srgbClr val="7994A9">
              <a:alpha val="64709"/>
            </a:srgbClr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Char char="●"/>
            </a:pPr>
            <a:r>
              <a:rPr lang="en" sz="1100">
                <a:solidFill>
                  <a:schemeClr val="dk2"/>
                </a:solidFill>
              </a:rPr>
              <a:t>Rational molecular engineering successfully produced a </a:t>
            </a:r>
            <a:r>
              <a:rPr b="1" lang="en" sz="1100">
                <a:solidFill>
                  <a:schemeClr val="dk2"/>
                </a:solidFill>
              </a:rPr>
              <a:t>once-weekly GLP-1 analogue</a:t>
            </a:r>
            <a:br>
              <a:rPr b="1" lang="en" sz="1100">
                <a:solidFill>
                  <a:schemeClr val="dk2"/>
                </a:solidFill>
              </a:rPr>
            </a:br>
            <a:endParaRPr b="1" sz="1100">
              <a:solidFill>
                <a:schemeClr val="dk2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Char char="●"/>
            </a:pPr>
            <a:r>
              <a:rPr lang="en" sz="1100">
                <a:solidFill>
                  <a:schemeClr val="dk2"/>
                </a:solidFill>
              </a:rPr>
              <a:t>Combined </a:t>
            </a:r>
            <a:r>
              <a:rPr b="1" lang="en" sz="1100">
                <a:solidFill>
                  <a:schemeClr val="dk2"/>
                </a:solidFill>
              </a:rPr>
              <a:t>Aib8 + Arg34</a:t>
            </a:r>
            <a:r>
              <a:rPr lang="en" sz="1100">
                <a:solidFill>
                  <a:schemeClr val="dk2"/>
                </a:solidFill>
              </a:rPr>
              <a:t> substitutions and </a:t>
            </a:r>
            <a:r>
              <a:rPr b="1" lang="en" sz="1100">
                <a:solidFill>
                  <a:schemeClr val="dk2"/>
                </a:solidFill>
              </a:rPr>
              <a:t>Lys26-linked C18 fatty acid</a:t>
            </a:r>
            <a:r>
              <a:rPr lang="en" sz="1100">
                <a:solidFill>
                  <a:schemeClr val="dk2"/>
                </a:solidFill>
              </a:rPr>
              <a:t> produced optimal profile</a:t>
            </a:r>
            <a:br>
              <a:rPr lang="en" sz="1100">
                <a:solidFill>
                  <a:schemeClr val="dk2"/>
                </a:solidFill>
              </a:rPr>
            </a:br>
            <a:endParaRPr sz="1100">
              <a:solidFill>
                <a:schemeClr val="dk2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Char char="●"/>
            </a:pPr>
            <a:r>
              <a:rPr lang="en" sz="1100">
                <a:solidFill>
                  <a:schemeClr val="dk2"/>
                </a:solidFill>
              </a:rPr>
              <a:t>Achieved </a:t>
            </a:r>
            <a:r>
              <a:rPr b="1" lang="en" sz="1100">
                <a:solidFill>
                  <a:schemeClr val="dk2"/>
                </a:solidFill>
              </a:rPr>
              <a:t>enhanced protease resistance</a:t>
            </a:r>
            <a:r>
              <a:rPr lang="en" sz="1100">
                <a:solidFill>
                  <a:schemeClr val="dk2"/>
                </a:solidFill>
              </a:rPr>
              <a:t>, </a:t>
            </a:r>
            <a:r>
              <a:rPr b="1" lang="en" sz="1100">
                <a:solidFill>
                  <a:schemeClr val="dk2"/>
                </a:solidFill>
              </a:rPr>
              <a:t>albumin-mediated PK extension</a:t>
            </a:r>
            <a:r>
              <a:rPr lang="en" sz="1100">
                <a:solidFill>
                  <a:schemeClr val="dk2"/>
                </a:solidFill>
              </a:rPr>
              <a:t>, and </a:t>
            </a:r>
            <a:r>
              <a:rPr b="1" lang="en" sz="1100">
                <a:solidFill>
                  <a:schemeClr val="dk2"/>
                </a:solidFill>
              </a:rPr>
              <a:t>preserved GLP-1R activity</a:t>
            </a:r>
            <a:br>
              <a:rPr b="1" lang="en" sz="1100">
                <a:solidFill>
                  <a:schemeClr val="dk2"/>
                </a:solidFill>
              </a:rPr>
            </a:br>
            <a:endParaRPr b="1" sz="1100">
              <a:solidFill>
                <a:schemeClr val="dk2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Char char="●"/>
            </a:pPr>
            <a:r>
              <a:rPr lang="en" sz="1100">
                <a:solidFill>
                  <a:schemeClr val="dk2"/>
                </a:solidFill>
              </a:rPr>
              <a:t>Demonstrated strong </a:t>
            </a:r>
            <a:r>
              <a:rPr b="1" lang="en" sz="1100">
                <a:solidFill>
                  <a:schemeClr val="dk2"/>
                </a:solidFill>
              </a:rPr>
              <a:t>in vivo metabolic efficacy</a:t>
            </a:r>
            <a:r>
              <a:rPr lang="en" sz="1100">
                <a:solidFill>
                  <a:schemeClr val="dk2"/>
                </a:solidFill>
              </a:rPr>
              <a:t> and </a:t>
            </a:r>
            <a:r>
              <a:rPr b="1" lang="en" sz="1100">
                <a:solidFill>
                  <a:schemeClr val="dk2"/>
                </a:solidFill>
              </a:rPr>
              <a:t>translational potential</a:t>
            </a:r>
            <a:br>
              <a:rPr b="1" lang="en" sz="1100">
                <a:solidFill>
                  <a:schemeClr val="dk2"/>
                </a:solidFill>
              </a:rPr>
            </a:br>
            <a:endParaRPr b="1" sz="1100">
              <a:solidFill>
                <a:schemeClr val="dk2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n" sz="1100">
                <a:solidFill>
                  <a:schemeClr val="dk2"/>
                </a:solidFill>
              </a:rPr>
              <a:t>Research culminated in </a:t>
            </a:r>
            <a:r>
              <a:rPr b="1" lang="en" sz="1100">
                <a:solidFill>
                  <a:schemeClr val="dk2"/>
                </a:solidFill>
              </a:rPr>
              <a:t>semaglutide</a:t>
            </a:r>
            <a:r>
              <a:rPr lang="en" sz="1100">
                <a:solidFill>
                  <a:schemeClr val="dk2"/>
                </a:solidFill>
              </a:rPr>
              <a:t>, now a </a:t>
            </a:r>
            <a:r>
              <a:rPr b="1" lang="en" sz="1100">
                <a:solidFill>
                  <a:schemeClr val="dk2"/>
                </a:solidFill>
              </a:rPr>
              <a:t>globally impactful metabolic therapeutic</a:t>
            </a:r>
            <a:br>
              <a:rPr b="1" lang="en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pic>
        <p:nvPicPr>
          <p:cNvPr id="442" name="Google Shape;442;p55" title="ncstate-brick-4x1-red-max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49726" y="77477"/>
            <a:ext cx="1709425" cy="268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7" name="Google Shape;447;p56"/>
          <p:cNvGrpSpPr/>
          <p:nvPr/>
        </p:nvGrpSpPr>
        <p:grpSpPr>
          <a:xfrm>
            <a:off x="4937701" y="1501391"/>
            <a:ext cx="3493081" cy="3102606"/>
            <a:chOff x="6644304" y="3073628"/>
            <a:chExt cx="576302" cy="511871"/>
          </a:xfrm>
        </p:grpSpPr>
        <p:sp>
          <p:nvSpPr>
            <p:cNvPr id="448" name="Google Shape;448;p56"/>
            <p:cNvSpPr/>
            <p:nvPr/>
          </p:nvSpPr>
          <p:spPr>
            <a:xfrm>
              <a:off x="6644304" y="3073628"/>
              <a:ext cx="576302" cy="511871"/>
            </a:xfrm>
            <a:custGeom>
              <a:rect b="b" l="l" r="r" t="t"/>
              <a:pathLst>
                <a:path extrusionOk="0" h="88751" w="99879">
                  <a:moveTo>
                    <a:pt x="50483" y="1"/>
                  </a:moveTo>
                  <a:cubicBezTo>
                    <a:pt x="46751" y="1"/>
                    <a:pt x="42953" y="456"/>
                    <a:pt x="39160" y="1409"/>
                  </a:cubicBezTo>
                  <a:cubicBezTo>
                    <a:pt x="14870" y="7513"/>
                    <a:pt x="1" y="31697"/>
                    <a:pt x="5963" y="55420"/>
                  </a:cubicBezTo>
                  <a:cubicBezTo>
                    <a:pt x="10993" y="75452"/>
                    <a:pt x="29236" y="88750"/>
                    <a:pt x="49406" y="88750"/>
                  </a:cubicBezTo>
                  <a:cubicBezTo>
                    <a:pt x="53141" y="88750"/>
                    <a:pt x="56941" y="88294"/>
                    <a:pt x="60736" y="87341"/>
                  </a:cubicBezTo>
                  <a:cubicBezTo>
                    <a:pt x="85027" y="81237"/>
                    <a:pt x="99878" y="57053"/>
                    <a:pt x="93917" y="33330"/>
                  </a:cubicBezTo>
                  <a:cubicBezTo>
                    <a:pt x="88901" y="13311"/>
                    <a:pt x="70655" y="1"/>
                    <a:pt x="504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449" name="Google Shape;449;p56"/>
            <p:cNvGrpSpPr/>
            <p:nvPr/>
          </p:nvGrpSpPr>
          <p:grpSpPr>
            <a:xfrm>
              <a:off x="6712169" y="3085440"/>
              <a:ext cx="481622" cy="494913"/>
              <a:chOff x="6712169" y="3085440"/>
              <a:chExt cx="481622" cy="494913"/>
            </a:xfrm>
          </p:grpSpPr>
          <p:sp>
            <p:nvSpPr>
              <p:cNvPr id="450" name="Google Shape;450;p56"/>
              <p:cNvSpPr/>
              <p:nvPr/>
            </p:nvSpPr>
            <p:spPr>
              <a:xfrm>
                <a:off x="6712169" y="3085440"/>
                <a:ext cx="238757" cy="315615"/>
              </a:xfrm>
              <a:custGeom>
                <a:rect b="b" l="l" r="r" t="t"/>
                <a:pathLst>
                  <a:path extrusionOk="0" h="54723" w="41379">
                    <a:moveTo>
                      <a:pt x="20938" y="3904"/>
                    </a:moveTo>
                    <a:lnTo>
                      <a:pt x="22677" y="6583"/>
                    </a:lnTo>
                    <a:lnTo>
                      <a:pt x="22091" y="7097"/>
                    </a:lnTo>
                    <a:lnTo>
                      <a:pt x="18951" y="4400"/>
                    </a:lnTo>
                    <a:lnTo>
                      <a:pt x="20938" y="3904"/>
                    </a:lnTo>
                    <a:close/>
                    <a:moveTo>
                      <a:pt x="25072" y="0"/>
                    </a:moveTo>
                    <a:lnTo>
                      <a:pt x="25072" y="0"/>
                    </a:lnTo>
                    <a:cubicBezTo>
                      <a:pt x="24433" y="195"/>
                      <a:pt x="23812" y="408"/>
                      <a:pt x="23191" y="621"/>
                    </a:cubicBezTo>
                    <a:lnTo>
                      <a:pt x="23493" y="1047"/>
                    </a:lnTo>
                    <a:lnTo>
                      <a:pt x="21861" y="1136"/>
                    </a:lnTo>
                    <a:cubicBezTo>
                      <a:pt x="20920" y="1491"/>
                      <a:pt x="19980" y="1899"/>
                      <a:pt x="19075" y="2307"/>
                    </a:cubicBezTo>
                    <a:lnTo>
                      <a:pt x="17709" y="4489"/>
                    </a:lnTo>
                    <a:lnTo>
                      <a:pt x="19341" y="6778"/>
                    </a:lnTo>
                    <a:lnTo>
                      <a:pt x="19341" y="6778"/>
                    </a:lnTo>
                    <a:lnTo>
                      <a:pt x="16697" y="6086"/>
                    </a:lnTo>
                    <a:lnTo>
                      <a:pt x="17017" y="4542"/>
                    </a:lnTo>
                    <a:lnTo>
                      <a:pt x="15473" y="4205"/>
                    </a:lnTo>
                    <a:cubicBezTo>
                      <a:pt x="14124" y="4968"/>
                      <a:pt x="12811" y="5820"/>
                      <a:pt x="11552" y="6725"/>
                    </a:cubicBezTo>
                    <a:lnTo>
                      <a:pt x="12581" y="6920"/>
                    </a:lnTo>
                    <a:lnTo>
                      <a:pt x="11836" y="8091"/>
                    </a:lnTo>
                    <a:cubicBezTo>
                      <a:pt x="11392" y="7967"/>
                      <a:pt x="10842" y="7772"/>
                      <a:pt x="10363" y="7612"/>
                    </a:cubicBezTo>
                    <a:cubicBezTo>
                      <a:pt x="6300" y="10753"/>
                      <a:pt x="2804" y="14567"/>
                      <a:pt x="1" y="18897"/>
                    </a:cubicBezTo>
                    <a:cubicBezTo>
                      <a:pt x="356" y="19536"/>
                      <a:pt x="498" y="20299"/>
                      <a:pt x="373" y="21026"/>
                    </a:cubicBezTo>
                    <a:cubicBezTo>
                      <a:pt x="285" y="21895"/>
                      <a:pt x="870" y="22800"/>
                      <a:pt x="977" y="23723"/>
                    </a:cubicBezTo>
                    <a:cubicBezTo>
                      <a:pt x="1101" y="24681"/>
                      <a:pt x="835" y="25710"/>
                      <a:pt x="1048" y="26633"/>
                    </a:cubicBezTo>
                    <a:cubicBezTo>
                      <a:pt x="1580" y="28922"/>
                      <a:pt x="1651" y="28904"/>
                      <a:pt x="1314" y="30696"/>
                    </a:cubicBezTo>
                    <a:cubicBezTo>
                      <a:pt x="1260" y="30998"/>
                      <a:pt x="1243" y="31335"/>
                      <a:pt x="1189" y="31654"/>
                    </a:cubicBezTo>
                    <a:cubicBezTo>
                      <a:pt x="906" y="33943"/>
                      <a:pt x="852" y="36090"/>
                      <a:pt x="2378" y="38184"/>
                    </a:cubicBezTo>
                    <a:cubicBezTo>
                      <a:pt x="3194" y="39302"/>
                      <a:pt x="4490" y="39461"/>
                      <a:pt x="5217" y="40473"/>
                    </a:cubicBezTo>
                    <a:cubicBezTo>
                      <a:pt x="5377" y="41147"/>
                      <a:pt x="5679" y="41821"/>
                      <a:pt x="5679" y="42496"/>
                    </a:cubicBezTo>
                    <a:cubicBezTo>
                      <a:pt x="5679" y="43170"/>
                      <a:pt x="7311" y="43347"/>
                      <a:pt x="6406" y="44146"/>
                    </a:cubicBezTo>
                    <a:lnTo>
                      <a:pt x="8429" y="45122"/>
                    </a:lnTo>
                    <a:lnTo>
                      <a:pt x="8429" y="45122"/>
                    </a:lnTo>
                    <a:lnTo>
                      <a:pt x="8269" y="43170"/>
                    </a:lnTo>
                    <a:lnTo>
                      <a:pt x="8269" y="43170"/>
                    </a:lnTo>
                    <a:cubicBezTo>
                      <a:pt x="8872" y="43613"/>
                      <a:pt x="9298" y="43826"/>
                      <a:pt x="9600" y="44146"/>
                    </a:cubicBezTo>
                    <a:cubicBezTo>
                      <a:pt x="10345" y="44909"/>
                      <a:pt x="10948" y="45849"/>
                      <a:pt x="11765" y="46523"/>
                    </a:cubicBezTo>
                    <a:cubicBezTo>
                      <a:pt x="12652" y="47251"/>
                      <a:pt x="13734" y="47730"/>
                      <a:pt x="13255" y="49167"/>
                    </a:cubicBezTo>
                    <a:cubicBezTo>
                      <a:pt x="15142" y="50239"/>
                      <a:pt x="17068" y="51273"/>
                      <a:pt x="19240" y="51273"/>
                    </a:cubicBezTo>
                    <a:cubicBezTo>
                      <a:pt x="19621" y="51273"/>
                      <a:pt x="20009" y="51241"/>
                      <a:pt x="20406" y="51172"/>
                    </a:cubicBezTo>
                    <a:cubicBezTo>
                      <a:pt x="21066" y="51051"/>
                      <a:pt x="21687" y="50867"/>
                      <a:pt x="22299" y="50867"/>
                    </a:cubicBezTo>
                    <a:cubicBezTo>
                      <a:pt x="22856" y="50867"/>
                      <a:pt x="23406" y="51019"/>
                      <a:pt x="23972" y="51509"/>
                    </a:cubicBezTo>
                    <a:cubicBezTo>
                      <a:pt x="24575" y="52042"/>
                      <a:pt x="25551" y="52219"/>
                      <a:pt x="26403" y="52414"/>
                    </a:cubicBezTo>
                    <a:cubicBezTo>
                      <a:pt x="26412" y="52417"/>
                      <a:pt x="26421" y="52418"/>
                      <a:pt x="26431" y="52418"/>
                    </a:cubicBezTo>
                    <a:cubicBezTo>
                      <a:pt x="26612" y="52418"/>
                      <a:pt x="26911" y="51958"/>
                      <a:pt x="27130" y="51722"/>
                    </a:cubicBezTo>
                    <a:cubicBezTo>
                      <a:pt x="29563" y="53875"/>
                      <a:pt x="30553" y="54722"/>
                      <a:pt x="31970" y="54722"/>
                    </a:cubicBezTo>
                    <a:cubicBezTo>
                      <a:pt x="32888" y="54722"/>
                      <a:pt x="33985" y="54367"/>
                      <a:pt x="35771" y="53780"/>
                    </a:cubicBezTo>
                    <a:cubicBezTo>
                      <a:pt x="35754" y="53674"/>
                      <a:pt x="35736" y="53568"/>
                      <a:pt x="35700" y="53461"/>
                    </a:cubicBezTo>
                    <a:cubicBezTo>
                      <a:pt x="35026" y="53479"/>
                      <a:pt x="34387" y="53550"/>
                      <a:pt x="33731" y="53568"/>
                    </a:cubicBezTo>
                    <a:cubicBezTo>
                      <a:pt x="33590" y="53572"/>
                      <a:pt x="33456" y="53574"/>
                      <a:pt x="33329" y="53574"/>
                    </a:cubicBezTo>
                    <a:cubicBezTo>
                      <a:pt x="31461" y="53574"/>
                      <a:pt x="31079" y="53047"/>
                      <a:pt x="30697" y="50871"/>
                    </a:cubicBezTo>
                    <a:cubicBezTo>
                      <a:pt x="30590" y="50179"/>
                      <a:pt x="30005" y="49575"/>
                      <a:pt x="29650" y="48972"/>
                    </a:cubicBezTo>
                    <a:lnTo>
                      <a:pt x="26030" y="49628"/>
                    </a:lnTo>
                    <a:lnTo>
                      <a:pt x="26030" y="49628"/>
                    </a:lnTo>
                    <a:lnTo>
                      <a:pt x="26385" y="45406"/>
                    </a:lnTo>
                    <a:lnTo>
                      <a:pt x="24167" y="45956"/>
                    </a:lnTo>
                    <a:cubicBezTo>
                      <a:pt x="23812" y="46931"/>
                      <a:pt x="24007" y="48085"/>
                      <a:pt x="22553" y="48564"/>
                    </a:cubicBezTo>
                    <a:cubicBezTo>
                      <a:pt x="22259" y="48659"/>
                      <a:pt x="21992" y="48700"/>
                      <a:pt x="21745" y="48700"/>
                    </a:cubicBezTo>
                    <a:cubicBezTo>
                      <a:pt x="20706" y="48700"/>
                      <a:pt x="20016" y="47976"/>
                      <a:pt x="19199" y="47517"/>
                    </a:cubicBezTo>
                    <a:lnTo>
                      <a:pt x="17851" y="42123"/>
                    </a:lnTo>
                    <a:cubicBezTo>
                      <a:pt x="19459" y="40109"/>
                      <a:pt x="19754" y="39740"/>
                      <a:pt x="21393" y="39740"/>
                    </a:cubicBezTo>
                    <a:cubicBezTo>
                      <a:pt x="21761" y="39740"/>
                      <a:pt x="22197" y="39758"/>
                      <a:pt x="22730" y="39781"/>
                    </a:cubicBezTo>
                    <a:lnTo>
                      <a:pt x="22890" y="38237"/>
                    </a:lnTo>
                    <a:lnTo>
                      <a:pt x="27042" y="38113"/>
                    </a:lnTo>
                    <a:lnTo>
                      <a:pt x="30324" y="41786"/>
                    </a:lnTo>
                    <a:cubicBezTo>
                      <a:pt x="30679" y="39550"/>
                      <a:pt x="29064" y="38290"/>
                      <a:pt x="28532" y="36374"/>
                    </a:cubicBezTo>
                    <a:cubicBezTo>
                      <a:pt x="29366" y="35363"/>
                      <a:pt x="30324" y="34280"/>
                      <a:pt x="31229" y="33163"/>
                    </a:cubicBezTo>
                    <a:cubicBezTo>
                      <a:pt x="32045" y="32133"/>
                      <a:pt x="31974" y="31885"/>
                      <a:pt x="30644" y="30359"/>
                    </a:cubicBezTo>
                    <a:cubicBezTo>
                      <a:pt x="31105" y="29916"/>
                      <a:pt x="31886" y="29490"/>
                      <a:pt x="31957" y="28993"/>
                    </a:cubicBezTo>
                    <a:cubicBezTo>
                      <a:pt x="32152" y="27378"/>
                      <a:pt x="33411" y="26757"/>
                      <a:pt x="34441" y="25906"/>
                    </a:cubicBezTo>
                    <a:lnTo>
                      <a:pt x="34245" y="24273"/>
                    </a:lnTo>
                    <a:lnTo>
                      <a:pt x="36588" y="22996"/>
                    </a:lnTo>
                    <a:lnTo>
                      <a:pt x="37120" y="24096"/>
                    </a:lnTo>
                    <a:lnTo>
                      <a:pt x="40438" y="20849"/>
                    </a:lnTo>
                    <a:lnTo>
                      <a:pt x="40048" y="20387"/>
                    </a:lnTo>
                    <a:lnTo>
                      <a:pt x="38184" y="21700"/>
                    </a:lnTo>
                    <a:lnTo>
                      <a:pt x="36410" y="20547"/>
                    </a:lnTo>
                    <a:cubicBezTo>
                      <a:pt x="37315" y="19429"/>
                      <a:pt x="38309" y="18631"/>
                      <a:pt x="38752" y="17584"/>
                    </a:cubicBezTo>
                    <a:cubicBezTo>
                      <a:pt x="39285" y="16377"/>
                      <a:pt x="40686" y="16271"/>
                      <a:pt x="41378" y="15295"/>
                    </a:cubicBezTo>
                    <a:cubicBezTo>
                      <a:pt x="40314" y="14177"/>
                      <a:pt x="39285" y="13663"/>
                      <a:pt x="37989" y="13521"/>
                    </a:cubicBezTo>
                    <a:cubicBezTo>
                      <a:pt x="37031" y="13467"/>
                      <a:pt x="36162" y="12971"/>
                      <a:pt x="35647" y="12154"/>
                    </a:cubicBezTo>
                    <a:cubicBezTo>
                      <a:pt x="35257" y="11622"/>
                      <a:pt x="34813" y="11161"/>
                      <a:pt x="34281" y="10770"/>
                    </a:cubicBezTo>
                    <a:cubicBezTo>
                      <a:pt x="34068" y="10593"/>
                      <a:pt x="33678" y="10628"/>
                      <a:pt x="33323" y="10557"/>
                    </a:cubicBezTo>
                    <a:lnTo>
                      <a:pt x="32773" y="12509"/>
                    </a:lnTo>
                    <a:cubicBezTo>
                      <a:pt x="31022" y="12013"/>
                      <a:pt x="29978" y="9739"/>
                      <a:pt x="28235" y="9739"/>
                    </a:cubicBezTo>
                    <a:cubicBezTo>
                      <a:pt x="27735" y="9739"/>
                      <a:pt x="27176" y="9927"/>
                      <a:pt x="26527" y="10398"/>
                    </a:cubicBezTo>
                    <a:cubicBezTo>
                      <a:pt x="26793" y="11711"/>
                      <a:pt x="25942" y="13290"/>
                      <a:pt x="27343" y="14479"/>
                    </a:cubicBezTo>
                    <a:cubicBezTo>
                      <a:pt x="27538" y="14638"/>
                      <a:pt x="27609" y="15295"/>
                      <a:pt x="27485" y="15419"/>
                    </a:cubicBezTo>
                    <a:cubicBezTo>
                      <a:pt x="26154" y="16590"/>
                      <a:pt x="27095" y="18169"/>
                      <a:pt x="26935" y="19447"/>
                    </a:cubicBezTo>
                    <a:cubicBezTo>
                      <a:pt x="26757" y="19471"/>
                      <a:pt x="26594" y="19483"/>
                      <a:pt x="26444" y="19483"/>
                    </a:cubicBezTo>
                    <a:cubicBezTo>
                      <a:pt x="24534" y="19483"/>
                      <a:pt x="24803" y="17604"/>
                      <a:pt x="24309" y="16732"/>
                    </a:cubicBezTo>
                    <a:cubicBezTo>
                      <a:pt x="23538" y="16756"/>
                      <a:pt x="22881" y="16829"/>
                      <a:pt x="22272" y="16829"/>
                    </a:cubicBezTo>
                    <a:cubicBezTo>
                      <a:pt x="21985" y="16829"/>
                      <a:pt x="21708" y="16813"/>
                      <a:pt x="21435" y="16768"/>
                    </a:cubicBezTo>
                    <a:cubicBezTo>
                      <a:pt x="20583" y="16626"/>
                      <a:pt x="19767" y="16235"/>
                      <a:pt x="18968" y="15880"/>
                    </a:cubicBezTo>
                    <a:cubicBezTo>
                      <a:pt x="18099" y="15508"/>
                      <a:pt x="17904" y="14745"/>
                      <a:pt x="18117" y="13929"/>
                    </a:cubicBezTo>
                    <a:cubicBezTo>
                      <a:pt x="18489" y="12562"/>
                      <a:pt x="19820" y="11799"/>
                      <a:pt x="20317" y="10433"/>
                    </a:cubicBezTo>
                    <a:cubicBezTo>
                      <a:pt x="20420" y="10159"/>
                      <a:pt x="20643" y="10069"/>
                      <a:pt x="20926" y="10069"/>
                    </a:cubicBezTo>
                    <a:cubicBezTo>
                      <a:pt x="21466" y="10069"/>
                      <a:pt x="22224" y="10398"/>
                      <a:pt x="22783" y="10398"/>
                    </a:cubicBezTo>
                    <a:cubicBezTo>
                      <a:pt x="23422" y="10398"/>
                      <a:pt x="24078" y="10114"/>
                      <a:pt x="25445" y="9777"/>
                    </a:cubicBezTo>
                    <a:lnTo>
                      <a:pt x="22925" y="8836"/>
                    </a:lnTo>
                    <a:cubicBezTo>
                      <a:pt x="23351" y="8002"/>
                      <a:pt x="23759" y="7435"/>
                      <a:pt x="23972" y="6796"/>
                    </a:cubicBezTo>
                    <a:cubicBezTo>
                      <a:pt x="24489" y="5333"/>
                      <a:pt x="24808" y="4715"/>
                      <a:pt x="25467" y="4715"/>
                    </a:cubicBezTo>
                    <a:cubicBezTo>
                      <a:pt x="25870" y="4715"/>
                      <a:pt x="26401" y="4947"/>
                      <a:pt x="27184" y="5359"/>
                    </a:cubicBezTo>
                    <a:cubicBezTo>
                      <a:pt x="27485" y="5518"/>
                      <a:pt x="27787" y="5713"/>
                      <a:pt x="28177" y="5944"/>
                    </a:cubicBezTo>
                    <a:lnTo>
                      <a:pt x="26012" y="8694"/>
                    </a:lnTo>
                    <a:cubicBezTo>
                      <a:pt x="26754" y="8600"/>
                      <a:pt x="27262" y="8535"/>
                      <a:pt x="27696" y="8535"/>
                    </a:cubicBezTo>
                    <a:cubicBezTo>
                      <a:pt x="28642" y="8535"/>
                      <a:pt x="29231" y="8844"/>
                      <a:pt x="31105" y="9830"/>
                    </a:cubicBezTo>
                    <a:lnTo>
                      <a:pt x="32844" y="8304"/>
                    </a:lnTo>
                    <a:lnTo>
                      <a:pt x="31886" y="7346"/>
                    </a:lnTo>
                    <a:lnTo>
                      <a:pt x="32861" y="5341"/>
                    </a:lnTo>
                    <a:lnTo>
                      <a:pt x="25232" y="2005"/>
                    </a:lnTo>
                    <a:lnTo>
                      <a:pt x="21577" y="2733"/>
                    </a:lnTo>
                    <a:lnTo>
                      <a:pt x="21452" y="2218"/>
                    </a:lnTo>
                    <a:lnTo>
                      <a:pt x="24540" y="1437"/>
                    </a:lnTo>
                    <a:lnTo>
                      <a:pt x="2507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51" name="Google Shape;451;p56"/>
              <p:cNvSpPr/>
              <p:nvPr/>
            </p:nvSpPr>
            <p:spPr>
              <a:xfrm>
                <a:off x="6913100" y="3367694"/>
                <a:ext cx="190537" cy="212659"/>
              </a:xfrm>
              <a:custGeom>
                <a:rect b="b" l="l" r="r" t="t"/>
                <a:pathLst>
                  <a:path extrusionOk="0" h="36872" w="33022">
                    <a:moveTo>
                      <a:pt x="11233" y="0"/>
                    </a:moveTo>
                    <a:cubicBezTo>
                      <a:pt x="10639" y="505"/>
                      <a:pt x="10418" y="1084"/>
                      <a:pt x="9687" y="1084"/>
                    </a:cubicBezTo>
                    <a:cubicBezTo>
                      <a:pt x="9544" y="1084"/>
                      <a:pt x="9381" y="1061"/>
                      <a:pt x="9192" y="1012"/>
                    </a:cubicBezTo>
                    <a:cubicBezTo>
                      <a:pt x="8542" y="845"/>
                      <a:pt x="7805" y="576"/>
                      <a:pt x="7089" y="576"/>
                    </a:cubicBezTo>
                    <a:cubicBezTo>
                      <a:pt x="6437" y="576"/>
                      <a:pt x="5804" y="799"/>
                      <a:pt x="5271" y="1526"/>
                    </a:cubicBezTo>
                    <a:lnTo>
                      <a:pt x="4632" y="231"/>
                    </a:lnTo>
                    <a:cubicBezTo>
                      <a:pt x="3940" y="1030"/>
                      <a:pt x="3780" y="2165"/>
                      <a:pt x="2591" y="2325"/>
                    </a:cubicBezTo>
                    <a:cubicBezTo>
                      <a:pt x="1208" y="2502"/>
                      <a:pt x="2538" y="4649"/>
                      <a:pt x="959" y="4844"/>
                    </a:cubicBezTo>
                    <a:lnTo>
                      <a:pt x="2006" y="8961"/>
                    </a:lnTo>
                    <a:lnTo>
                      <a:pt x="1" y="12190"/>
                    </a:lnTo>
                    <a:cubicBezTo>
                      <a:pt x="1190" y="12935"/>
                      <a:pt x="143" y="14302"/>
                      <a:pt x="640" y="15153"/>
                    </a:cubicBezTo>
                    <a:cubicBezTo>
                      <a:pt x="1882" y="15987"/>
                      <a:pt x="3071" y="16697"/>
                      <a:pt x="4135" y="17531"/>
                    </a:cubicBezTo>
                    <a:cubicBezTo>
                      <a:pt x="5058" y="18276"/>
                      <a:pt x="5732" y="19359"/>
                      <a:pt x="6726" y="19980"/>
                    </a:cubicBezTo>
                    <a:cubicBezTo>
                      <a:pt x="7808" y="20654"/>
                      <a:pt x="9121" y="20973"/>
                      <a:pt x="10044" y="21364"/>
                    </a:cubicBezTo>
                    <a:cubicBezTo>
                      <a:pt x="11250" y="25161"/>
                      <a:pt x="11587" y="28638"/>
                      <a:pt x="10878" y="32152"/>
                    </a:cubicBezTo>
                    <a:cubicBezTo>
                      <a:pt x="11091" y="32506"/>
                      <a:pt x="11623" y="32968"/>
                      <a:pt x="11605" y="33394"/>
                    </a:cubicBezTo>
                    <a:cubicBezTo>
                      <a:pt x="11552" y="34405"/>
                      <a:pt x="11605" y="35416"/>
                      <a:pt x="11783" y="36428"/>
                    </a:cubicBezTo>
                    <a:cubicBezTo>
                      <a:pt x="11800" y="36587"/>
                      <a:pt x="11836" y="36729"/>
                      <a:pt x="11871" y="36871"/>
                    </a:cubicBezTo>
                    <a:cubicBezTo>
                      <a:pt x="12634" y="36712"/>
                      <a:pt x="13379" y="36552"/>
                      <a:pt x="14125" y="36357"/>
                    </a:cubicBezTo>
                    <a:lnTo>
                      <a:pt x="14568" y="36233"/>
                    </a:lnTo>
                    <a:cubicBezTo>
                      <a:pt x="15172" y="34139"/>
                      <a:pt x="15828" y="32045"/>
                      <a:pt x="17798" y="30785"/>
                    </a:cubicBezTo>
                    <a:cubicBezTo>
                      <a:pt x="18543" y="30324"/>
                      <a:pt x="18951" y="29845"/>
                      <a:pt x="19235" y="29117"/>
                    </a:cubicBezTo>
                    <a:cubicBezTo>
                      <a:pt x="19377" y="28763"/>
                      <a:pt x="19465" y="28230"/>
                      <a:pt x="19732" y="28124"/>
                    </a:cubicBezTo>
                    <a:cubicBezTo>
                      <a:pt x="22233" y="27059"/>
                      <a:pt x="23334" y="24930"/>
                      <a:pt x="24008" y="22535"/>
                    </a:cubicBezTo>
                    <a:cubicBezTo>
                      <a:pt x="24345" y="21346"/>
                      <a:pt x="25232" y="20423"/>
                      <a:pt x="26403" y="20051"/>
                    </a:cubicBezTo>
                    <a:cubicBezTo>
                      <a:pt x="28550" y="19447"/>
                      <a:pt x="29065" y="17904"/>
                      <a:pt x="29615" y="16147"/>
                    </a:cubicBezTo>
                    <a:cubicBezTo>
                      <a:pt x="30449" y="13503"/>
                      <a:pt x="30999" y="10735"/>
                      <a:pt x="32844" y="8517"/>
                    </a:cubicBezTo>
                    <a:cubicBezTo>
                      <a:pt x="32933" y="8429"/>
                      <a:pt x="32986" y="8340"/>
                      <a:pt x="33021" y="8216"/>
                    </a:cubicBezTo>
                    <a:cubicBezTo>
                      <a:pt x="33021" y="7683"/>
                      <a:pt x="33021" y="7133"/>
                      <a:pt x="33021" y="6424"/>
                    </a:cubicBezTo>
                    <a:cubicBezTo>
                      <a:pt x="32898" y="6449"/>
                      <a:pt x="32778" y="6461"/>
                      <a:pt x="32662" y="6461"/>
                    </a:cubicBezTo>
                    <a:cubicBezTo>
                      <a:pt x="31610" y="6461"/>
                      <a:pt x="30838" y="5512"/>
                      <a:pt x="29835" y="5512"/>
                    </a:cubicBezTo>
                    <a:cubicBezTo>
                      <a:pt x="29647" y="5512"/>
                      <a:pt x="29450" y="5546"/>
                      <a:pt x="29242" y="5625"/>
                    </a:cubicBezTo>
                    <a:cubicBezTo>
                      <a:pt x="28763" y="5810"/>
                      <a:pt x="28295" y="5881"/>
                      <a:pt x="27833" y="5881"/>
                    </a:cubicBezTo>
                    <a:cubicBezTo>
                      <a:pt x="27010" y="5881"/>
                      <a:pt x="26203" y="5659"/>
                      <a:pt x="25374" y="5465"/>
                    </a:cubicBezTo>
                    <a:cubicBezTo>
                      <a:pt x="25322" y="5454"/>
                      <a:pt x="25270" y="5449"/>
                      <a:pt x="25215" y="5449"/>
                    </a:cubicBezTo>
                    <a:cubicBezTo>
                      <a:pt x="24767" y="5449"/>
                      <a:pt x="24231" y="5812"/>
                      <a:pt x="23582" y="6033"/>
                    </a:cubicBezTo>
                    <a:lnTo>
                      <a:pt x="20637" y="2112"/>
                    </a:lnTo>
                    <a:lnTo>
                      <a:pt x="16467" y="2201"/>
                    </a:lnTo>
                    <a:lnTo>
                      <a:pt x="1123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52" name="Google Shape;452;p56"/>
              <p:cNvSpPr/>
              <p:nvPr/>
            </p:nvSpPr>
            <p:spPr>
              <a:xfrm>
                <a:off x="7135734" y="3186037"/>
                <a:ext cx="58058" cy="152383"/>
              </a:xfrm>
              <a:custGeom>
                <a:rect b="b" l="l" r="r" t="t"/>
                <a:pathLst>
                  <a:path extrusionOk="0" h="26421" w="10062">
                    <a:moveTo>
                      <a:pt x="2520" y="1"/>
                    </a:moveTo>
                    <a:lnTo>
                      <a:pt x="2254" y="19"/>
                    </a:lnTo>
                    <a:cubicBezTo>
                      <a:pt x="2077" y="515"/>
                      <a:pt x="2041" y="1474"/>
                      <a:pt x="1545" y="1864"/>
                    </a:cubicBezTo>
                    <a:cubicBezTo>
                      <a:pt x="107" y="3035"/>
                      <a:pt x="214" y="4401"/>
                      <a:pt x="586" y="5927"/>
                    </a:cubicBezTo>
                    <a:cubicBezTo>
                      <a:pt x="746" y="6566"/>
                      <a:pt x="1012" y="7311"/>
                      <a:pt x="835" y="7897"/>
                    </a:cubicBezTo>
                    <a:cubicBezTo>
                      <a:pt x="1" y="10523"/>
                      <a:pt x="799" y="13202"/>
                      <a:pt x="72" y="15917"/>
                    </a:cubicBezTo>
                    <a:lnTo>
                      <a:pt x="1686" y="15846"/>
                    </a:lnTo>
                    <a:cubicBezTo>
                      <a:pt x="1811" y="17177"/>
                      <a:pt x="2698" y="18241"/>
                      <a:pt x="1970" y="19590"/>
                    </a:cubicBezTo>
                    <a:cubicBezTo>
                      <a:pt x="1740" y="20051"/>
                      <a:pt x="2024" y="21293"/>
                      <a:pt x="2414" y="21506"/>
                    </a:cubicBezTo>
                    <a:cubicBezTo>
                      <a:pt x="4596" y="22642"/>
                      <a:pt x="4632" y="25587"/>
                      <a:pt x="6885" y="26421"/>
                    </a:cubicBezTo>
                    <a:lnTo>
                      <a:pt x="10061" y="24079"/>
                    </a:lnTo>
                    <a:cubicBezTo>
                      <a:pt x="9973" y="15491"/>
                      <a:pt x="7364" y="7098"/>
                      <a:pt x="252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53" name="Google Shape;453;p56"/>
              <p:cNvSpPr/>
              <p:nvPr/>
            </p:nvSpPr>
            <p:spPr>
              <a:xfrm>
                <a:off x="6870416" y="3332822"/>
                <a:ext cx="47510" cy="11685"/>
              </a:xfrm>
              <a:custGeom>
                <a:rect b="b" l="l" r="r" t="t"/>
                <a:pathLst>
                  <a:path extrusionOk="0" h="2026" w="8234">
                    <a:moveTo>
                      <a:pt x="3405" y="1"/>
                    </a:moveTo>
                    <a:cubicBezTo>
                      <a:pt x="2255" y="1"/>
                      <a:pt x="1201" y="655"/>
                      <a:pt x="1" y="919"/>
                    </a:cubicBezTo>
                    <a:cubicBezTo>
                      <a:pt x="371" y="1711"/>
                      <a:pt x="675" y="1974"/>
                      <a:pt x="943" y="1974"/>
                    </a:cubicBezTo>
                    <a:cubicBezTo>
                      <a:pt x="1419" y="1974"/>
                      <a:pt x="1781" y="1142"/>
                      <a:pt x="2201" y="972"/>
                    </a:cubicBezTo>
                    <a:cubicBezTo>
                      <a:pt x="2266" y="967"/>
                      <a:pt x="2330" y="964"/>
                      <a:pt x="2394" y="964"/>
                    </a:cubicBezTo>
                    <a:cubicBezTo>
                      <a:pt x="3717" y="964"/>
                      <a:pt x="4976" y="2025"/>
                      <a:pt x="6356" y="2025"/>
                    </a:cubicBezTo>
                    <a:cubicBezTo>
                      <a:pt x="6954" y="2025"/>
                      <a:pt x="7575" y="1826"/>
                      <a:pt x="8234" y="1256"/>
                    </a:cubicBezTo>
                    <a:cubicBezTo>
                      <a:pt x="7932" y="936"/>
                      <a:pt x="7684" y="440"/>
                      <a:pt x="7400" y="422"/>
                    </a:cubicBezTo>
                    <a:cubicBezTo>
                      <a:pt x="7374" y="421"/>
                      <a:pt x="7348" y="420"/>
                      <a:pt x="7322" y="420"/>
                    </a:cubicBezTo>
                    <a:cubicBezTo>
                      <a:pt x="6763" y="420"/>
                      <a:pt x="6090" y="679"/>
                      <a:pt x="5591" y="679"/>
                    </a:cubicBezTo>
                    <a:cubicBezTo>
                      <a:pt x="5418" y="679"/>
                      <a:pt x="5266" y="648"/>
                      <a:pt x="5147" y="564"/>
                    </a:cubicBezTo>
                    <a:cubicBezTo>
                      <a:pt x="4527" y="150"/>
                      <a:pt x="3955" y="1"/>
                      <a:pt x="340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54" name="Google Shape;454;p56"/>
              <p:cNvSpPr/>
              <p:nvPr/>
            </p:nvSpPr>
            <p:spPr>
              <a:xfrm>
                <a:off x="6925590" y="3336277"/>
                <a:ext cx="38094" cy="14228"/>
              </a:xfrm>
              <a:custGeom>
                <a:rect b="b" l="l" r="r" t="t"/>
                <a:pathLst>
                  <a:path extrusionOk="0" h="2467" w="6602">
                    <a:moveTo>
                      <a:pt x="6601" y="0"/>
                    </a:moveTo>
                    <a:cubicBezTo>
                      <a:pt x="4188" y="231"/>
                      <a:pt x="2254" y="391"/>
                      <a:pt x="338" y="604"/>
                    </a:cubicBezTo>
                    <a:cubicBezTo>
                      <a:pt x="231" y="621"/>
                      <a:pt x="160" y="976"/>
                      <a:pt x="1" y="1384"/>
                    </a:cubicBezTo>
                    <a:lnTo>
                      <a:pt x="1438" y="2467"/>
                    </a:lnTo>
                    <a:cubicBezTo>
                      <a:pt x="2573" y="621"/>
                      <a:pt x="4862" y="1491"/>
                      <a:pt x="660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55" name="Google Shape;455;p56"/>
            <p:cNvSpPr/>
            <p:nvPr/>
          </p:nvSpPr>
          <p:spPr>
            <a:xfrm>
              <a:off x="6867451" y="3073651"/>
              <a:ext cx="102383" cy="56919"/>
            </a:xfrm>
            <a:custGeom>
              <a:rect b="b" l="l" r="r" t="t"/>
              <a:pathLst>
                <a:path extrusionOk="0" h="9869" w="17744">
                  <a:moveTo>
                    <a:pt x="11775" y="1"/>
                  </a:moveTo>
                  <a:cubicBezTo>
                    <a:pt x="7969" y="1"/>
                    <a:pt x="4175" y="474"/>
                    <a:pt x="479" y="1405"/>
                  </a:cubicBezTo>
                  <a:lnTo>
                    <a:pt x="0" y="1530"/>
                  </a:lnTo>
                  <a:cubicBezTo>
                    <a:pt x="266" y="1749"/>
                    <a:pt x="570" y="1886"/>
                    <a:pt x="955" y="1886"/>
                  </a:cubicBezTo>
                  <a:cubicBezTo>
                    <a:pt x="1161" y="1886"/>
                    <a:pt x="1391" y="1847"/>
                    <a:pt x="1651" y="1760"/>
                  </a:cubicBezTo>
                  <a:cubicBezTo>
                    <a:pt x="2029" y="1630"/>
                    <a:pt x="2392" y="1564"/>
                    <a:pt x="2739" y="1564"/>
                  </a:cubicBezTo>
                  <a:cubicBezTo>
                    <a:pt x="3580" y="1564"/>
                    <a:pt x="4337" y="1950"/>
                    <a:pt x="5040" y="2754"/>
                  </a:cubicBezTo>
                  <a:cubicBezTo>
                    <a:pt x="5749" y="3588"/>
                    <a:pt x="7204" y="3428"/>
                    <a:pt x="7967" y="4422"/>
                  </a:cubicBezTo>
                  <a:cubicBezTo>
                    <a:pt x="8017" y="4486"/>
                    <a:pt x="8125" y="4504"/>
                    <a:pt x="8257" y="4504"/>
                  </a:cubicBezTo>
                  <a:cubicBezTo>
                    <a:pt x="8429" y="4504"/>
                    <a:pt x="8642" y="4473"/>
                    <a:pt x="8821" y="4473"/>
                  </a:cubicBezTo>
                  <a:cubicBezTo>
                    <a:pt x="8844" y="4473"/>
                    <a:pt x="8868" y="4474"/>
                    <a:pt x="8890" y="4475"/>
                  </a:cubicBezTo>
                  <a:lnTo>
                    <a:pt x="8233" y="6054"/>
                  </a:lnTo>
                  <a:cubicBezTo>
                    <a:pt x="9475" y="6533"/>
                    <a:pt x="11019" y="6640"/>
                    <a:pt x="11605" y="7420"/>
                  </a:cubicBezTo>
                  <a:cubicBezTo>
                    <a:pt x="13095" y="9479"/>
                    <a:pt x="15065" y="9745"/>
                    <a:pt x="17744" y="9869"/>
                  </a:cubicBezTo>
                  <a:cubicBezTo>
                    <a:pt x="17105" y="8982"/>
                    <a:pt x="16271" y="8325"/>
                    <a:pt x="16342" y="7828"/>
                  </a:cubicBezTo>
                  <a:cubicBezTo>
                    <a:pt x="16502" y="6888"/>
                    <a:pt x="16892" y="6125"/>
                    <a:pt x="15632" y="5717"/>
                  </a:cubicBezTo>
                  <a:lnTo>
                    <a:pt x="16857" y="4706"/>
                  </a:lnTo>
                  <a:lnTo>
                    <a:pt x="16484" y="3215"/>
                  </a:lnTo>
                  <a:cubicBezTo>
                    <a:pt x="16786" y="3073"/>
                    <a:pt x="17123" y="3002"/>
                    <a:pt x="17336" y="2772"/>
                  </a:cubicBezTo>
                  <a:cubicBezTo>
                    <a:pt x="17531" y="2559"/>
                    <a:pt x="17549" y="2222"/>
                    <a:pt x="17744" y="1689"/>
                  </a:cubicBezTo>
                  <a:cubicBezTo>
                    <a:pt x="16928" y="1441"/>
                    <a:pt x="16218" y="1281"/>
                    <a:pt x="15579" y="660"/>
                  </a:cubicBezTo>
                  <a:cubicBezTo>
                    <a:pt x="15384" y="465"/>
                    <a:pt x="15171" y="270"/>
                    <a:pt x="14940" y="110"/>
                  </a:cubicBezTo>
                  <a:cubicBezTo>
                    <a:pt x="13885" y="37"/>
                    <a:pt x="12830" y="1"/>
                    <a:pt x="117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6" name="Google Shape;456;p56"/>
            <p:cNvSpPr/>
            <p:nvPr/>
          </p:nvSpPr>
          <p:spPr>
            <a:xfrm>
              <a:off x="7069097" y="3119476"/>
              <a:ext cx="78535" cy="76898"/>
            </a:xfrm>
            <a:custGeom>
              <a:rect b="b" l="l" r="r" t="t"/>
              <a:pathLst>
                <a:path extrusionOk="0" h="13333" w="13611">
                  <a:moveTo>
                    <a:pt x="1947" y="1"/>
                  </a:moveTo>
                  <a:cubicBezTo>
                    <a:pt x="1321" y="1"/>
                    <a:pt x="678" y="263"/>
                    <a:pt x="1" y="842"/>
                  </a:cubicBezTo>
                  <a:lnTo>
                    <a:pt x="1420" y="2634"/>
                  </a:lnTo>
                  <a:lnTo>
                    <a:pt x="5856" y="2829"/>
                  </a:lnTo>
                  <a:lnTo>
                    <a:pt x="5342" y="5224"/>
                  </a:lnTo>
                  <a:lnTo>
                    <a:pt x="8802" y="7105"/>
                  </a:lnTo>
                  <a:lnTo>
                    <a:pt x="7453" y="8702"/>
                  </a:lnTo>
                  <a:lnTo>
                    <a:pt x="9884" y="12925"/>
                  </a:lnTo>
                  <a:lnTo>
                    <a:pt x="12386" y="13333"/>
                  </a:lnTo>
                  <a:cubicBezTo>
                    <a:pt x="11889" y="12109"/>
                    <a:pt x="13610" y="10813"/>
                    <a:pt x="11694" y="9891"/>
                  </a:cubicBezTo>
                  <a:cubicBezTo>
                    <a:pt x="11605" y="9181"/>
                    <a:pt x="11232" y="8436"/>
                    <a:pt x="11179" y="7726"/>
                  </a:cubicBezTo>
                  <a:cubicBezTo>
                    <a:pt x="8713" y="4852"/>
                    <a:pt x="5892" y="2297"/>
                    <a:pt x="2769" y="150"/>
                  </a:cubicBezTo>
                  <a:cubicBezTo>
                    <a:pt x="2497" y="52"/>
                    <a:pt x="2224" y="1"/>
                    <a:pt x="1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7" name="Google Shape;457;p56"/>
            <p:cNvSpPr/>
            <p:nvPr/>
          </p:nvSpPr>
          <p:spPr>
            <a:xfrm>
              <a:off x="6946266" y="3181844"/>
              <a:ext cx="21095" cy="14742"/>
            </a:xfrm>
            <a:custGeom>
              <a:rect b="b" l="l" r="r" t="t"/>
              <a:pathLst>
                <a:path extrusionOk="0" h="2556" w="3656">
                  <a:moveTo>
                    <a:pt x="498" y="0"/>
                  </a:moveTo>
                  <a:cubicBezTo>
                    <a:pt x="444" y="426"/>
                    <a:pt x="373" y="852"/>
                    <a:pt x="302" y="1278"/>
                  </a:cubicBezTo>
                  <a:cubicBezTo>
                    <a:pt x="231" y="1686"/>
                    <a:pt x="107" y="2076"/>
                    <a:pt x="1" y="2555"/>
                  </a:cubicBezTo>
                  <a:lnTo>
                    <a:pt x="3656" y="2467"/>
                  </a:lnTo>
                  <a:lnTo>
                    <a:pt x="3319" y="1100"/>
                  </a:lnTo>
                  <a:lnTo>
                    <a:pt x="49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8" name="Google Shape;458;p56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Broader Therapeutic &amp; Scientific Impact</a:t>
            </a:r>
            <a:endParaRPr sz="2600"/>
          </a:p>
        </p:txBody>
      </p:sp>
      <p:sp>
        <p:nvSpPr>
          <p:cNvPr id="459" name="Google Shape;459;p56"/>
          <p:cNvSpPr txBox="1"/>
          <p:nvPr>
            <p:ph idx="4294967295" type="subTitle"/>
          </p:nvPr>
        </p:nvSpPr>
        <p:spPr>
          <a:xfrm>
            <a:off x="1237375" y="1430375"/>
            <a:ext cx="3881100" cy="3154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➔"/>
            </a:pPr>
            <a:r>
              <a:rPr lang="en" sz="1100">
                <a:solidFill>
                  <a:srgbClr val="000000"/>
                </a:solidFill>
              </a:rPr>
              <a:t>Semaglutide is now part of </a:t>
            </a:r>
            <a:r>
              <a:rPr b="1" lang="en" sz="1100">
                <a:solidFill>
                  <a:srgbClr val="000000"/>
                </a:solidFill>
              </a:rPr>
              <a:t>standard-of-care</a:t>
            </a:r>
            <a:r>
              <a:rPr lang="en" sz="1100">
                <a:solidFill>
                  <a:srgbClr val="000000"/>
                </a:solidFill>
              </a:rPr>
              <a:t> in diabetes &amp; obesity</a:t>
            </a: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➔"/>
            </a:pPr>
            <a:r>
              <a:rPr lang="en" sz="1100">
                <a:solidFill>
                  <a:srgbClr val="000000"/>
                </a:solidFill>
              </a:rPr>
              <a:t>Redefined </a:t>
            </a:r>
            <a:r>
              <a:rPr b="1" lang="en" sz="1100">
                <a:solidFill>
                  <a:srgbClr val="000000"/>
                </a:solidFill>
              </a:rPr>
              <a:t>dosing expectations</a:t>
            </a:r>
            <a:r>
              <a:rPr lang="en" sz="1100">
                <a:solidFill>
                  <a:srgbClr val="000000"/>
                </a:solidFill>
              </a:rPr>
              <a:t> for metabolic therapies</a:t>
            </a: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➔"/>
            </a:pPr>
            <a:r>
              <a:rPr lang="en" sz="1100">
                <a:solidFill>
                  <a:srgbClr val="000000"/>
                </a:solidFill>
              </a:rPr>
              <a:t>Demonstrates </a:t>
            </a:r>
            <a:r>
              <a:rPr b="1" lang="en" sz="1100">
                <a:solidFill>
                  <a:srgbClr val="000000"/>
                </a:solidFill>
              </a:rPr>
              <a:t>platform potential</a:t>
            </a:r>
            <a:r>
              <a:rPr lang="en" sz="1100">
                <a:solidFill>
                  <a:srgbClr val="000000"/>
                </a:solidFill>
              </a:rPr>
              <a:t> for peptide half-life engineering</a:t>
            </a: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➔"/>
            </a:pPr>
            <a:r>
              <a:rPr lang="en" sz="1100">
                <a:solidFill>
                  <a:srgbClr val="000000"/>
                </a:solidFill>
              </a:rPr>
              <a:t>Research helped establish </a:t>
            </a:r>
            <a:r>
              <a:rPr b="1" lang="en" sz="1100">
                <a:solidFill>
                  <a:srgbClr val="000000"/>
                </a:solidFill>
              </a:rPr>
              <a:t>structure–PK–efficacy design principle</a:t>
            </a:r>
            <a:r>
              <a:rPr b="1" lang="en" sz="1100">
                <a:solidFill>
                  <a:srgbClr val="000000"/>
                </a:solidFill>
              </a:rPr>
              <a:t>s</a:t>
            </a:r>
            <a:endParaRPr b="1" sz="1100">
              <a:solidFill>
                <a:srgbClr val="000000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➔"/>
            </a:pPr>
            <a:r>
              <a:rPr lang="en" sz="1100">
                <a:solidFill>
                  <a:srgbClr val="000000"/>
                </a:solidFill>
              </a:rPr>
              <a:t>Success accelerated development of </a:t>
            </a:r>
            <a:r>
              <a:rPr b="1" lang="en" sz="1100">
                <a:solidFill>
                  <a:srgbClr val="000000"/>
                </a:solidFill>
              </a:rPr>
              <a:t>next-generation analogs</a:t>
            </a:r>
            <a:r>
              <a:rPr lang="en" sz="1100">
                <a:solidFill>
                  <a:srgbClr val="000000"/>
                </a:solidFill>
              </a:rPr>
              <a:t> (e.g., tirzepatide, retatrutide, oral semaglutide)</a:t>
            </a:r>
            <a:endParaRPr sz="1400"/>
          </a:p>
        </p:txBody>
      </p:sp>
      <p:sp>
        <p:nvSpPr>
          <p:cNvPr id="460" name="Google Shape;460;p56"/>
          <p:cNvSpPr/>
          <p:nvPr/>
        </p:nvSpPr>
        <p:spPr>
          <a:xfrm>
            <a:off x="713250" y="1112200"/>
            <a:ext cx="7717500" cy="615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1" name="Google Shape;461;p56"/>
          <p:cNvSpPr/>
          <p:nvPr/>
        </p:nvSpPr>
        <p:spPr>
          <a:xfrm>
            <a:off x="713225" y="1774825"/>
            <a:ext cx="572700" cy="5727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2" name="Google Shape;462;p56"/>
          <p:cNvSpPr/>
          <p:nvPr/>
        </p:nvSpPr>
        <p:spPr>
          <a:xfrm>
            <a:off x="713225" y="2721113"/>
            <a:ext cx="572700" cy="5727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540070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3" name="Google Shape;463;p56"/>
          <p:cNvSpPr/>
          <p:nvPr/>
        </p:nvSpPr>
        <p:spPr>
          <a:xfrm>
            <a:off x="713225" y="3667425"/>
            <a:ext cx="572700" cy="5727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464" name="Google Shape;464;p56" title="ncstate-brick-4x1-red-ma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9726" y="77477"/>
            <a:ext cx="1709425" cy="268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8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57"/>
          <p:cNvSpPr txBox="1"/>
          <p:nvPr>
            <p:ph type="title"/>
          </p:nvPr>
        </p:nvSpPr>
        <p:spPr>
          <a:xfrm>
            <a:off x="713250" y="539500"/>
            <a:ext cx="7717500" cy="57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Critical Analysis: Strengths</a:t>
            </a:r>
            <a:endParaRPr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470" name="Google Shape;470;p57"/>
          <p:cNvSpPr txBox="1"/>
          <p:nvPr>
            <p:ph idx="1" type="subTitle"/>
          </p:nvPr>
        </p:nvSpPr>
        <p:spPr>
          <a:xfrm>
            <a:off x="1496600" y="1521700"/>
            <a:ext cx="6817800" cy="277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rgbClr val="000000"/>
                </a:solidFill>
              </a:rPr>
              <a:t>Strong aspects of the study:</a:t>
            </a:r>
            <a:endParaRPr b="1"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Font typeface="Arial"/>
              <a:buChar char="❏"/>
            </a:pPr>
            <a:r>
              <a:rPr b="1" lang="en" sz="1100">
                <a:solidFill>
                  <a:srgbClr val="000000"/>
                </a:solidFill>
              </a:rPr>
              <a:t>Rational, stepwise SAR-driven approach</a:t>
            </a:r>
            <a:r>
              <a:rPr lang="en" sz="1100">
                <a:solidFill>
                  <a:srgbClr val="000000"/>
                </a:solidFill>
              </a:rPr>
              <a:t> rather than empirical screening</a:t>
            </a:r>
            <a:br>
              <a:rPr lang="en" sz="1100">
                <a:solidFill>
                  <a:srgbClr val="000000"/>
                </a:solidFill>
              </a:rPr>
            </a:b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❏"/>
            </a:pPr>
            <a:r>
              <a:rPr b="1" lang="en" sz="1100">
                <a:solidFill>
                  <a:srgbClr val="000000"/>
                </a:solidFill>
              </a:rPr>
              <a:t>Mechanistically justified modification strategy</a:t>
            </a:r>
            <a:br>
              <a:rPr b="1" lang="en" sz="1100">
                <a:solidFill>
                  <a:srgbClr val="000000"/>
                </a:solidFill>
              </a:rPr>
            </a:br>
            <a:endParaRPr b="1"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❏"/>
            </a:pPr>
            <a:r>
              <a:rPr lang="en" sz="1100">
                <a:solidFill>
                  <a:srgbClr val="000000"/>
                </a:solidFill>
              </a:rPr>
              <a:t>Evaluated </a:t>
            </a:r>
            <a:r>
              <a:rPr b="1" lang="en" sz="1100">
                <a:solidFill>
                  <a:srgbClr val="000000"/>
                </a:solidFill>
              </a:rPr>
              <a:t>multiple performance domains</a:t>
            </a:r>
            <a:r>
              <a:rPr lang="en" sz="1100">
                <a:solidFill>
                  <a:srgbClr val="000000"/>
                </a:solidFill>
              </a:rPr>
              <a:t> (stability, potency, PK, efficacy)</a:t>
            </a:r>
            <a:br>
              <a:rPr lang="en" sz="1100">
                <a:solidFill>
                  <a:srgbClr val="000000"/>
                </a:solidFill>
              </a:rPr>
            </a:b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❏"/>
            </a:pPr>
            <a:r>
              <a:rPr lang="en" sz="1100">
                <a:solidFill>
                  <a:srgbClr val="000000"/>
                </a:solidFill>
              </a:rPr>
              <a:t>Clear </a:t>
            </a:r>
            <a:r>
              <a:rPr b="1" lang="en" sz="1100">
                <a:solidFill>
                  <a:srgbClr val="000000"/>
                </a:solidFill>
              </a:rPr>
              <a:t>translational relevance</a:t>
            </a:r>
            <a:r>
              <a:rPr lang="en" sz="1100">
                <a:solidFill>
                  <a:srgbClr val="000000"/>
                </a:solidFill>
              </a:rPr>
              <a:t> and </a:t>
            </a:r>
            <a:r>
              <a:rPr b="1" lang="en" sz="1100">
                <a:solidFill>
                  <a:srgbClr val="000000"/>
                </a:solidFill>
              </a:rPr>
              <a:t>clinical feasibility</a:t>
            </a:r>
            <a:br>
              <a:rPr b="1" lang="en" sz="1100">
                <a:solidFill>
                  <a:srgbClr val="000000"/>
                </a:solidFill>
              </a:rPr>
            </a:br>
            <a:endParaRPr b="1"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❏"/>
            </a:pPr>
            <a:r>
              <a:rPr lang="en" sz="1100">
                <a:solidFill>
                  <a:srgbClr val="000000"/>
                </a:solidFill>
              </a:rPr>
              <a:t>Strong </a:t>
            </a:r>
            <a:r>
              <a:rPr b="1" lang="en" sz="1100">
                <a:solidFill>
                  <a:srgbClr val="000000"/>
                </a:solidFill>
              </a:rPr>
              <a:t>alignment between hypothesis, data, and outcome</a:t>
            </a:r>
            <a:endParaRPr b="1" sz="11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1" name="Google Shape;471;p57"/>
          <p:cNvSpPr/>
          <p:nvPr/>
        </p:nvSpPr>
        <p:spPr>
          <a:xfrm>
            <a:off x="713100" y="1112200"/>
            <a:ext cx="7717500" cy="615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2" name="Google Shape;472;p57"/>
          <p:cNvSpPr/>
          <p:nvPr/>
        </p:nvSpPr>
        <p:spPr>
          <a:xfrm>
            <a:off x="5285263" y="-4690023"/>
            <a:ext cx="6291037" cy="12042362"/>
          </a:xfrm>
          <a:custGeom>
            <a:rect b="b" l="l" r="r" t="t"/>
            <a:pathLst>
              <a:path extrusionOk="0" h="38623" w="20177">
                <a:moveTo>
                  <a:pt x="8071" y="1"/>
                </a:moveTo>
                <a:cubicBezTo>
                  <a:pt x="7645" y="1"/>
                  <a:pt x="7319" y="327"/>
                  <a:pt x="7319" y="753"/>
                </a:cubicBezTo>
                <a:lnTo>
                  <a:pt x="7319" y="23033"/>
                </a:lnTo>
                <a:lnTo>
                  <a:pt x="753" y="35515"/>
                </a:lnTo>
                <a:cubicBezTo>
                  <a:pt x="1" y="36918"/>
                  <a:pt x="1028" y="38623"/>
                  <a:pt x="2632" y="38623"/>
                </a:cubicBezTo>
                <a:lnTo>
                  <a:pt x="17570" y="38623"/>
                </a:lnTo>
                <a:cubicBezTo>
                  <a:pt x="19149" y="38623"/>
                  <a:pt x="20176" y="36918"/>
                  <a:pt x="19449" y="35515"/>
                </a:cubicBezTo>
                <a:lnTo>
                  <a:pt x="12883" y="23033"/>
                </a:lnTo>
                <a:lnTo>
                  <a:pt x="12883" y="753"/>
                </a:lnTo>
                <a:cubicBezTo>
                  <a:pt x="12883" y="327"/>
                  <a:pt x="12532" y="1"/>
                  <a:pt x="12131" y="1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473" name="Google Shape;473;p57" title="ncstate-brick-4x1-red-ma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9726" y="77477"/>
            <a:ext cx="1709425" cy="2687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74" name="Google Shape;474;p57"/>
          <p:cNvGrpSpPr/>
          <p:nvPr/>
        </p:nvGrpSpPr>
        <p:grpSpPr>
          <a:xfrm>
            <a:off x="548954" y="3962561"/>
            <a:ext cx="575994" cy="575994"/>
            <a:chOff x="-25834600" y="3176875"/>
            <a:chExt cx="296950" cy="296950"/>
          </a:xfrm>
        </p:grpSpPr>
        <p:sp>
          <p:nvSpPr>
            <p:cNvPr id="475" name="Google Shape;475;p57"/>
            <p:cNvSpPr/>
            <p:nvPr/>
          </p:nvSpPr>
          <p:spPr>
            <a:xfrm>
              <a:off x="-25625875" y="3316275"/>
              <a:ext cx="69325" cy="85875"/>
            </a:xfrm>
            <a:custGeom>
              <a:rect b="b" l="l" r="r" t="t"/>
              <a:pathLst>
                <a:path extrusionOk="0" h="3435" w="2773">
                  <a:moveTo>
                    <a:pt x="0" y="1"/>
                  </a:moveTo>
                  <a:lnTo>
                    <a:pt x="0" y="3435"/>
                  </a:lnTo>
                  <a:lnTo>
                    <a:pt x="2773" y="3435"/>
                  </a:lnTo>
                  <a:lnTo>
                    <a:pt x="2773" y="2741"/>
                  </a:lnTo>
                  <a:lnTo>
                    <a:pt x="1040" y="2741"/>
                  </a:lnTo>
                  <a:cubicBezTo>
                    <a:pt x="851" y="2741"/>
                    <a:pt x="693" y="2584"/>
                    <a:pt x="693" y="2395"/>
                  </a:cubicBezTo>
                  <a:cubicBezTo>
                    <a:pt x="693" y="2206"/>
                    <a:pt x="851" y="2048"/>
                    <a:pt x="1040" y="2048"/>
                  </a:cubicBezTo>
                  <a:lnTo>
                    <a:pt x="2773" y="2048"/>
                  </a:lnTo>
                  <a:lnTo>
                    <a:pt x="2773" y="1324"/>
                  </a:lnTo>
                  <a:lnTo>
                    <a:pt x="1040" y="1324"/>
                  </a:lnTo>
                  <a:cubicBezTo>
                    <a:pt x="851" y="1324"/>
                    <a:pt x="693" y="1166"/>
                    <a:pt x="693" y="977"/>
                  </a:cubicBezTo>
                  <a:cubicBezTo>
                    <a:pt x="693" y="851"/>
                    <a:pt x="851" y="694"/>
                    <a:pt x="1040" y="694"/>
                  </a:cubicBezTo>
                  <a:lnTo>
                    <a:pt x="2773" y="694"/>
                  </a:lnTo>
                  <a:lnTo>
                    <a:pt x="277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148850" lIns="148850" spcFirstLastPara="1" rIns="148850" wrap="square" tIns="14885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279">
                <a:solidFill>
                  <a:schemeClr val="accent3"/>
                </a:solidFill>
              </a:endParaRPr>
            </a:p>
          </p:txBody>
        </p:sp>
        <p:sp>
          <p:nvSpPr>
            <p:cNvPr id="476" name="Google Shape;476;p57"/>
            <p:cNvSpPr/>
            <p:nvPr/>
          </p:nvSpPr>
          <p:spPr>
            <a:xfrm>
              <a:off x="-25729075" y="3176875"/>
              <a:ext cx="191425" cy="296950"/>
            </a:xfrm>
            <a:custGeom>
              <a:rect b="b" l="l" r="r" t="t"/>
              <a:pathLst>
                <a:path extrusionOk="0" h="11878" w="7657">
                  <a:moveTo>
                    <a:pt x="2049" y="693"/>
                  </a:moveTo>
                  <a:lnTo>
                    <a:pt x="2049" y="2773"/>
                  </a:lnTo>
                  <a:lnTo>
                    <a:pt x="1356" y="2773"/>
                  </a:lnTo>
                  <a:lnTo>
                    <a:pt x="1356" y="693"/>
                  </a:lnTo>
                  <a:close/>
                  <a:moveTo>
                    <a:pt x="3435" y="693"/>
                  </a:moveTo>
                  <a:lnTo>
                    <a:pt x="3435" y="2773"/>
                  </a:lnTo>
                  <a:lnTo>
                    <a:pt x="2710" y="2773"/>
                  </a:lnTo>
                  <a:lnTo>
                    <a:pt x="2710" y="693"/>
                  </a:lnTo>
                  <a:close/>
                  <a:moveTo>
                    <a:pt x="4821" y="693"/>
                  </a:moveTo>
                  <a:lnTo>
                    <a:pt x="4821" y="2773"/>
                  </a:lnTo>
                  <a:lnTo>
                    <a:pt x="4097" y="2773"/>
                  </a:lnTo>
                  <a:lnTo>
                    <a:pt x="4097" y="693"/>
                  </a:lnTo>
                  <a:close/>
                  <a:moveTo>
                    <a:pt x="6176" y="693"/>
                  </a:moveTo>
                  <a:lnTo>
                    <a:pt x="6176" y="2773"/>
                  </a:lnTo>
                  <a:lnTo>
                    <a:pt x="5483" y="2773"/>
                  </a:lnTo>
                  <a:lnTo>
                    <a:pt x="5483" y="693"/>
                  </a:lnTo>
                  <a:close/>
                  <a:moveTo>
                    <a:pt x="1041" y="0"/>
                  </a:moveTo>
                  <a:cubicBezTo>
                    <a:pt x="442" y="0"/>
                    <a:pt x="1" y="473"/>
                    <a:pt x="1" y="1040"/>
                  </a:cubicBezTo>
                  <a:lnTo>
                    <a:pt x="1" y="3119"/>
                  </a:lnTo>
                  <a:cubicBezTo>
                    <a:pt x="1" y="3308"/>
                    <a:pt x="158" y="3466"/>
                    <a:pt x="379" y="3466"/>
                  </a:cubicBezTo>
                  <a:lnTo>
                    <a:pt x="726" y="3466"/>
                  </a:lnTo>
                  <a:lnTo>
                    <a:pt x="726" y="4883"/>
                  </a:lnTo>
                  <a:lnTo>
                    <a:pt x="2458" y="4883"/>
                  </a:lnTo>
                  <a:cubicBezTo>
                    <a:pt x="2647" y="4883"/>
                    <a:pt x="2805" y="5041"/>
                    <a:pt x="2805" y="5262"/>
                  </a:cubicBezTo>
                  <a:lnTo>
                    <a:pt x="2805" y="9420"/>
                  </a:lnTo>
                  <a:cubicBezTo>
                    <a:pt x="2805" y="9609"/>
                    <a:pt x="2647" y="9767"/>
                    <a:pt x="2458" y="9767"/>
                  </a:cubicBezTo>
                  <a:lnTo>
                    <a:pt x="2112" y="9767"/>
                  </a:lnTo>
                  <a:cubicBezTo>
                    <a:pt x="2112" y="10523"/>
                    <a:pt x="1797" y="11247"/>
                    <a:pt x="1261" y="11751"/>
                  </a:cubicBezTo>
                  <a:cubicBezTo>
                    <a:pt x="1419" y="11815"/>
                    <a:pt x="1576" y="11878"/>
                    <a:pt x="1734" y="11878"/>
                  </a:cubicBezTo>
                  <a:lnTo>
                    <a:pt x="5924" y="11878"/>
                  </a:lnTo>
                  <a:cubicBezTo>
                    <a:pt x="6522" y="11878"/>
                    <a:pt x="6932" y="11405"/>
                    <a:pt x="6932" y="10838"/>
                  </a:cubicBezTo>
                  <a:lnTo>
                    <a:pt x="6932" y="9798"/>
                  </a:lnTo>
                  <a:lnTo>
                    <a:pt x="3813" y="9798"/>
                  </a:lnTo>
                  <a:cubicBezTo>
                    <a:pt x="3624" y="9798"/>
                    <a:pt x="3467" y="9672"/>
                    <a:pt x="3467" y="9452"/>
                  </a:cubicBezTo>
                  <a:lnTo>
                    <a:pt x="3467" y="5293"/>
                  </a:lnTo>
                  <a:cubicBezTo>
                    <a:pt x="3467" y="5104"/>
                    <a:pt x="3624" y="4946"/>
                    <a:pt x="3813" y="4946"/>
                  </a:cubicBezTo>
                  <a:lnTo>
                    <a:pt x="6932" y="4946"/>
                  </a:lnTo>
                  <a:lnTo>
                    <a:pt x="6932" y="3529"/>
                  </a:lnTo>
                  <a:lnTo>
                    <a:pt x="7310" y="3529"/>
                  </a:lnTo>
                  <a:cubicBezTo>
                    <a:pt x="7499" y="3529"/>
                    <a:pt x="7657" y="3371"/>
                    <a:pt x="7657" y="3151"/>
                  </a:cubicBezTo>
                  <a:lnTo>
                    <a:pt x="7657" y="1040"/>
                  </a:lnTo>
                  <a:lnTo>
                    <a:pt x="7625" y="1040"/>
                  </a:lnTo>
                  <a:cubicBezTo>
                    <a:pt x="7625" y="441"/>
                    <a:pt x="7153" y="0"/>
                    <a:pt x="658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148850" lIns="148850" spcFirstLastPara="1" rIns="148850" wrap="square" tIns="14885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279">
                <a:solidFill>
                  <a:schemeClr val="accent3"/>
                </a:solidFill>
              </a:endParaRPr>
            </a:p>
          </p:txBody>
        </p:sp>
        <p:sp>
          <p:nvSpPr>
            <p:cNvPr id="477" name="Google Shape;477;p57"/>
            <p:cNvSpPr/>
            <p:nvPr/>
          </p:nvSpPr>
          <p:spPr>
            <a:xfrm>
              <a:off x="-25834600" y="3350150"/>
              <a:ext cx="69325" cy="96100"/>
            </a:xfrm>
            <a:custGeom>
              <a:rect b="b" l="l" r="r" t="t"/>
              <a:pathLst>
                <a:path extrusionOk="0" h="3844" w="2773">
                  <a:moveTo>
                    <a:pt x="2143" y="0"/>
                  </a:moveTo>
                  <a:cubicBezTo>
                    <a:pt x="1008" y="0"/>
                    <a:pt x="63" y="945"/>
                    <a:pt x="63" y="2080"/>
                  </a:cubicBezTo>
                  <a:cubicBezTo>
                    <a:pt x="0" y="2804"/>
                    <a:pt x="378" y="3434"/>
                    <a:pt x="914" y="3844"/>
                  </a:cubicBezTo>
                  <a:cubicBezTo>
                    <a:pt x="788" y="3529"/>
                    <a:pt x="725" y="3151"/>
                    <a:pt x="725" y="2804"/>
                  </a:cubicBezTo>
                  <a:cubicBezTo>
                    <a:pt x="725" y="1544"/>
                    <a:pt x="1576" y="473"/>
                    <a:pt x="2773" y="126"/>
                  </a:cubicBezTo>
                  <a:cubicBezTo>
                    <a:pt x="2584" y="63"/>
                    <a:pt x="2332" y="0"/>
                    <a:pt x="214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148850" lIns="148850" spcFirstLastPara="1" rIns="148850" wrap="square" tIns="14885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279">
                <a:solidFill>
                  <a:schemeClr val="accent3"/>
                </a:solidFill>
              </a:endParaRPr>
            </a:p>
          </p:txBody>
        </p:sp>
        <p:sp>
          <p:nvSpPr>
            <p:cNvPr id="478" name="Google Shape;478;p57"/>
            <p:cNvSpPr/>
            <p:nvPr/>
          </p:nvSpPr>
          <p:spPr>
            <a:xfrm>
              <a:off x="-25799950" y="3368250"/>
              <a:ext cx="104775" cy="104000"/>
            </a:xfrm>
            <a:custGeom>
              <a:rect b="b" l="l" r="r" t="t"/>
              <a:pathLst>
                <a:path extrusionOk="0" h="4160" w="4191">
                  <a:moveTo>
                    <a:pt x="2080" y="694"/>
                  </a:moveTo>
                  <a:cubicBezTo>
                    <a:pt x="2836" y="694"/>
                    <a:pt x="3466" y="1324"/>
                    <a:pt x="3466" y="2080"/>
                  </a:cubicBezTo>
                  <a:cubicBezTo>
                    <a:pt x="3466" y="2364"/>
                    <a:pt x="3403" y="2584"/>
                    <a:pt x="3246" y="2836"/>
                  </a:cubicBezTo>
                  <a:lnTo>
                    <a:pt x="1292" y="915"/>
                  </a:lnTo>
                  <a:cubicBezTo>
                    <a:pt x="1576" y="788"/>
                    <a:pt x="1828" y="694"/>
                    <a:pt x="2080" y="694"/>
                  </a:cubicBezTo>
                  <a:close/>
                  <a:moveTo>
                    <a:pt x="2111" y="1"/>
                  </a:moveTo>
                  <a:cubicBezTo>
                    <a:pt x="946" y="1"/>
                    <a:pt x="1" y="946"/>
                    <a:pt x="1" y="2080"/>
                  </a:cubicBezTo>
                  <a:cubicBezTo>
                    <a:pt x="1" y="3214"/>
                    <a:pt x="946" y="4160"/>
                    <a:pt x="2111" y="4160"/>
                  </a:cubicBezTo>
                  <a:cubicBezTo>
                    <a:pt x="3246" y="4160"/>
                    <a:pt x="4191" y="3214"/>
                    <a:pt x="4191" y="2080"/>
                  </a:cubicBezTo>
                  <a:cubicBezTo>
                    <a:pt x="4191" y="946"/>
                    <a:pt x="3246" y="1"/>
                    <a:pt x="211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148850" lIns="148850" spcFirstLastPara="1" rIns="148850" wrap="square" tIns="14885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279">
                <a:solidFill>
                  <a:schemeClr val="accent3"/>
                </a:solidFill>
              </a:endParaRPr>
            </a:p>
          </p:txBody>
        </p:sp>
        <p:sp>
          <p:nvSpPr>
            <p:cNvPr id="479" name="Google Shape;479;p57"/>
            <p:cNvSpPr/>
            <p:nvPr/>
          </p:nvSpPr>
          <p:spPr>
            <a:xfrm>
              <a:off x="-25712525" y="3317075"/>
              <a:ext cx="34675" cy="86650"/>
            </a:xfrm>
            <a:custGeom>
              <a:rect b="b" l="l" r="r" t="t"/>
              <a:pathLst>
                <a:path extrusionOk="0" h="3466" w="1387">
                  <a:moveTo>
                    <a:pt x="1" y="0"/>
                  </a:moveTo>
                  <a:lnTo>
                    <a:pt x="1" y="1764"/>
                  </a:lnTo>
                  <a:cubicBezTo>
                    <a:pt x="631" y="2111"/>
                    <a:pt x="1072" y="2709"/>
                    <a:pt x="1261" y="3466"/>
                  </a:cubicBezTo>
                  <a:lnTo>
                    <a:pt x="1387" y="3466"/>
                  </a:lnTo>
                  <a:lnTo>
                    <a:pt x="13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148850" lIns="148850" spcFirstLastPara="1" rIns="148850" wrap="square" tIns="14885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279"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3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58"/>
          <p:cNvSpPr/>
          <p:nvPr/>
        </p:nvSpPr>
        <p:spPr>
          <a:xfrm>
            <a:off x="5285263" y="-4690023"/>
            <a:ext cx="6291037" cy="12042362"/>
          </a:xfrm>
          <a:custGeom>
            <a:rect b="b" l="l" r="r" t="t"/>
            <a:pathLst>
              <a:path extrusionOk="0" h="38623" w="20177">
                <a:moveTo>
                  <a:pt x="8071" y="1"/>
                </a:moveTo>
                <a:cubicBezTo>
                  <a:pt x="7645" y="1"/>
                  <a:pt x="7319" y="327"/>
                  <a:pt x="7319" y="753"/>
                </a:cubicBezTo>
                <a:lnTo>
                  <a:pt x="7319" y="23033"/>
                </a:lnTo>
                <a:lnTo>
                  <a:pt x="753" y="35515"/>
                </a:lnTo>
                <a:cubicBezTo>
                  <a:pt x="1" y="36918"/>
                  <a:pt x="1028" y="38623"/>
                  <a:pt x="2632" y="38623"/>
                </a:cubicBezTo>
                <a:lnTo>
                  <a:pt x="17570" y="38623"/>
                </a:lnTo>
                <a:cubicBezTo>
                  <a:pt x="19149" y="38623"/>
                  <a:pt x="20176" y="36918"/>
                  <a:pt x="19449" y="35515"/>
                </a:cubicBezTo>
                <a:lnTo>
                  <a:pt x="12883" y="23033"/>
                </a:lnTo>
                <a:lnTo>
                  <a:pt x="12883" y="753"/>
                </a:lnTo>
                <a:cubicBezTo>
                  <a:pt x="12883" y="327"/>
                  <a:pt x="12532" y="1"/>
                  <a:pt x="12131" y="1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5" name="Google Shape;485;p58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/>
              <a:t>Critical Analysis: Limitations &amp; Open Questions</a:t>
            </a:r>
            <a:endParaRPr sz="2300"/>
          </a:p>
        </p:txBody>
      </p:sp>
      <p:sp>
        <p:nvSpPr>
          <p:cNvPr id="486" name="Google Shape;486;p58"/>
          <p:cNvSpPr txBox="1"/>
          <p:nvPr>
            <p:ph idx="1" type="subTitle"/>
          </p:nvPr>
        </p:nvSpPr>
        <p:spPr>
          <a:xfrm>
            <a:off x="1331675" y="1264075"/>
            <a:ext cx="6480600" cy="2964300"/>
          </a:xfrm>
          <a:prstGeom prst="rect">
            <a:avLst/>
          </a:prstGeom>
          <a:solidFill>
            <a:srgbClr val="7994A9">
              <a:alpha val="64709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04800" lvl="0" marL="45720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➢"/>
            </a:pPr>
            <a:r>
              <a:rPr b="1" lang="en" sz="1200">
                <a:solidFill>
                  <a:schemeClr val="dk2"/>
                </a:solidFill>
              </a:rPr>
              <a:t>Limited early assessment</a:t>
            </a:r>
            <a:r>
              <a:rPr lang="en" sz="1200">
                <a:solidFill>
                  <a:schemeClr val="dk2"/>
                </a:solidFill>
              </a:rPr>
              <a:t> of immunogenicity &amp; long-term stability</a:t>
            </a:r>
            <a:br>
              <a:rPr lang="en" sz="1200">
                <a:solidFill>
                  <a:schemeClr val="dk2"/>
                </a:solidFill>
              </a:rPr>
            </a:br>
            <a:endParaRPr sz="1200">
              <a:solidFill>
                <a:schemeClr val="dk2"/>
              </a:solidFill>
            </a:endParaRPr>
          </a:p>
          <a:p>
            <a:pPr indent="-304800" lvl="0" marL="91440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➢"/>
            </a:pPr>
            <a:r>
              <a:rPr lang="en" sz="1200">
                <a:solidFill>
                  <a:schemeClr val="dk2"/>
                </a:solidFill>
              </a:rPr>
              <a:t>Albumin-binding mechanism not </a:t>
            </a:r>
            <a:r>
              <a:rPr b="1" lang="en" sz="1200">
                <a:solidFill>
                  <a:schemeClr val="dk2"/>
                </a:solidFill>
              </a:rPr>
              <a:t>structurally confirmed</a:t>
            </a:r>
            <a:r>
              <a:rPr lang="en" sz="1200">
                <a:solidFill>
                  <a:schemeClr val="dk2"/>
                </a:solidFill>
              </a:rPr>
              <a:t> (model-based only)</a:t>
            </a:r>
            <a:br>
              <a:rPr lang="en" sz="1200">
                <a:solidFill>
                  <a:schemeClr val="dk2"/>
                </a:solidFill>
              </a:rPr>
            </a:br>
            <a:endParaRPr sz="1200">
              <a:solidFill>
                <a:schemeClr val="dk2"/>
              </a:solidFill>
            </a:endParaRPr>
          </a:p>
          <a:p>
            <a:pPr indent="-304800" lvl="0" marL="91440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➢"/>
            </a:pPr>
            <a:r>
              <a:rPr b="1" lang="en" sz="1200">
                <a:solidFill>
                  <a:schemeClr val="dk2"/>
                </a:solidFill>
              </a:rPr>
              <a:t>Manufacturing and formulation challenges</a:t>
            </a:r>
            <a:r>
              <a:rPr lang="en" sz="1200">
                <a:solidFill>
                  <a:schemeClr val="dk2"/>
                </a:solidFill>
              </a:rPr>
              <a:t> not fully addressed</a:t>
            </a:r>
            <a:br>
              <a:rPr lang="en" sz="1200">
                <a:solidFill>
                  <a:schemeClr val="dk2"/>
                </a:solidFill>
              </a:rPr>
            </a:br>
            <a:endParaRPr sz="1200">
              <a:solidFill>
                <a:schemeClr val="dk2"/>
              </a:solidFill>
            </a:endParaRPr>
          </a:p>
          <a:p>
            <a:pPr indent="-304800" lvl="0" marL="91440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➢"/>
            </a:pPr>
            <a:r>
              <a:rPr lang="en" sz="1200">
                <a:solidFill>
                  <a:schemeClr val="dk2"/>
                </a:solidFill>
              </a:rPr>
              <a:t>Linker/lipid modifications may </a:t>
            </a:r>
            <a:r>
              <a:rPr b="1" lang="en" sz="1200">
                <a:solidFill>
                  <a:schemeClr val="dk2"/>
                </a:solidFill>
              </a:rPr>
              <a:t>influence aggregation</a:t>
            </a:r>
            <a:r>
              <a:rPr lang="en" sz="1200">
                <a:solidFill>
                  <a:schemeClr val="dk2"/>
                </a:solidFill>
              </a:rPr>
              <a:t> or </a:t>
            </a:r>
            <a:r>
              <a:rPr b="1" lang="en" sz="1200">
                <a:solidFill>
                  <a:schemeClr val="dk2"/>
                </a:solidFill>
              </a:rPr>
              <a:t>solubility</a:t>
            </a:r>
            <a:br>
              <a:rPr b="1" lang="en" sz="1200">
                <a:solidFill>
                  <a:schemeClr val="dk2"/>
                </a:solidFill>
              </a:rPr>
            </a:br>
            <a:endParaRPr b="1" sz="1200">
              <a:solidFill>
                <a:schemeClr val="dk2"/>
              </a:solidFill>
            </a:endParaRPr>
          </a:p>
          <a:p>
            <a:pPr indent="-304800" lvl="0" marL="91440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➢"/>
            </a:pPr>
            <a:r>
              <a:rPr lang="en" sz="1200">
                <a:solidFill>
                  <a:schemeClr val="dk2"/>
                </a:solidFill>
              </a:rPr>
              <a:t>Future opportunity: </a:t>
            </a:r>
            <a:r>
              <a:rPr b="1" lang="en" sz="1200">
                <a:solidFill>
                  <a:schemeClr val="dk2"/>
                </a:solidFill>
              </a:rPr>
              <a:t>detailed mechanistic structural biology</a:t>
            </a:r>
            <a:r>
              <a:rPr lang="en" sz="1200">
                <a:solidFill>
                  <a:schemeClr val="dk2"/>
                </a:solidFill>
              </a:rPr>
              <a:t> (cryo-EM/NMR)</a:t>
            </a:r>
            <a:endParaRPr sz="1200">
              <a:solidFill>
                <a:schemeClr val="dk2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</p:txBody>
      </p:sp>
      <p:pic>
        <p:nvPicPr>
          <p:cNvPr id="487" name="Google Shape;487;p58" title="ncstate-brick-4x1-red-ma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9726" y="77477"/>
            <a:ext cx="1709425" cy="268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59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References</a:t>
            </a:r>
            <a:endParaRPr/>
          </a:p>
        </p:txBody>
      </p:sp>
      <p:sp>
        <p:nvSpPr>
          <p:cNvPr id="493" name="Google Shape;493;p59"/>
          <p:cNvSpPr txBox="1"/>
          <p:nvPr>
            <p:ph idx="1" type="body"/>
          </p:nvPr>
        </p:nvSpPr>
        <p:spPr>
          <a:xfrm>
            <a:off x="713225" y="1187600"/>
            <a:ext cx="77175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</a:rPr>
              <a:t>Primary Article </a:t>
            </a:r>
            <a:endParaRPr b="1" sz="1000">
              <a:solidFill>
                <a:srgbClr val="000000"/>
              </a:solidFill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AutoNum type="arabicPeriod"/>
            </a:pPr>
            <a:r>
              <a:rPr lang="en" sz="1000">
                <a:solidFill>
                  <a:srgbClr val="000000"/>
                </a:solidFill>
              </a:rPr>
              <a:t>Lau, J., Bloch, P., Schäffer, L., Pettersson, I., Spetzler, J., Kofoed, J., et al. (2015). </a:t>
            </a:r>
            <a:r>
              <a:rPr i="1" lang="en" sz="1000">
                <a:solidFill>
                  <a:srgbClr val="000000"/>
                </a:solidFill>
              </a:rPr>
              <a:t>Discovery of the once-weekly glucagon-like peptide-1 (GLP-1) analogue semaglutide.</a:t>
            </a:r>
            <a:r>
              <a:rPr lang="en" sz="1000">
                <a:solidFill>
                  <a:srgbClr val="000000"/>
                </a:solidFill>
              </a:rPr>
              <a:t> </a:t>
            </a:r>
            <a:r>
              <a:rPr b="1" lang="en" sz="1000">
                <a:solidFill>
                  <a:srgbClr val="000000"/>
                </a:solidFill>
              </a:rPr>
              <a:t>Journal of Medicinal Chemistry</a:t>
            </a:r>
            <a:r>
              <a:rPr lang="en" sz="1000">
                <a:solidFill>
                  <a:srgbClr val="000000"/>
                </a:solidFill>
              </a:rPr>
              <a:t>, 58(18), 7370–7380. doi:10.1021/acs.jmedchem.5b00726</a:t>
            </a:r>
            <a:endParaRPr sz="10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0000"/>
                </a:solidFill>
              </a:rPr>
              <a:t>Supporting References</a:t>
            </a:r>
            <a:endParaRPr b="1" sz="1000">
              <a:solidFill>
                <a:srgbClr val="000000"/>
              </a:solidFill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AutoNum type="arabicPeriod" startAt="2"/>
            </a:pPr>
            <a:r>
              <a:rPr lang="en" sz="1000">
                <a:solidFill>
                  <a:srgbClr val="000000"/>
                </a:solidFill>
              </a:rPr>
              <a:t>Knudsen, L. B., &amp; Lau, J. (2019). </a:t>
            </a:r>
            <a:r>
              <a:rPr i="1" lang="en" sz="1000">
                <a:solidFill>
                  <a:srgbClr val="000000"/>
                </a:solidFill>
              </a:rPr>
              <a:t>The discovery and development of liraglutide and semaglutide.</a:t>
            </a:r>
            <a:r>
              <a:rPr lang="en" sz="1000">
                <a:solidFill>
                  <a:srgbClr val="000000"/>
                </a:solidFill>
              </a:rPr>
              <a:t> </a:t>
            </a:r>
            <a:r>
              <a:rPr b="1" lang="en" sz="1000">
                <a:solidFill>
                  <a:srgbClr val="000000"/>
                </a:solidFill>
              </a:rPr>
              <a:t>Frontiers in Endocrinology</a:t>
            </a:r>
            <a:r>
              <a:rPr lang="en" sz="1000">
                <a:solidFill>
                  <a:srgbClr val="000000"/>
                </a:solidFill>
              </a:rPr>
              <a:t>, 10, 155. doi:10.3389/fendo.2019.00155</a:t>
            </a:r>
            <a:br>
              <a:rPr lang="en" sz="1000">
                <a:solidFill>
                  <a:srgbClr val="000000"/>
                </a:solidFill>
              </a:rPr>
            </a:br>
            <a:endParaRPr sz="1000">
              <a:solidFill>
                <a:srgbClr val="000000"/>
              </a:solidFill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AutoNum type="arabicPeriod" startAt="2"/>
            </a:pPr>
            <a:r>
              <a:rPr lang="en" sz="1000">
                <a:solidFill>
                  <a:srgbClr val="000000"/>
                </a:solidFill>
              </a:rPr>
              <a:t>Buckley, S. T., Bækdal, T. A., Vegge, A., Maarbjerg, S. J., Pyke, C., Ahnfelt-Rønne, J., et al. (2018). </a:t>
            </a:r>
            <a:r>
              <a:rPr i="1" lang="en" sz="1000">
                <a:solidFill>
                  <a:srgbClr val="000000"/>
                </a:solidFill>
              </a:rPr>
              <a:t>Transcellular stomach absorption of a derivatized GLP-1 peptide enabled by an absorption-enhancing excipient.</a:t>
            </a:r>
            <a:r>
              <a:rPr lang="en" sz="1000">
                <a:solidFill>
                  <a:srgbClr val="000000"/>
                </a:solidFill>
              </a:rPr>
              <a:t> </a:t>
            </a:r>
            <a:r>
              <a:rPr b="1" lang="en" sz="1000">
                <a:solidFill>
                  <a:srgbClr val="000000"/>
                </a:solidFill>
              </a:rPr>
              <a:t>Science Translational Medicine</a:t>
            </a:r>
            <a:r>
              <a:rPr lang="en" sz="1000">
                <a:solidFill>
                  <a:srgbClr val="000000"/>
                </a:solidFill>
              </a:rPr>
              <a:t>, 10(467), eaar7047. doi:10.1126/scitranslmed.aar7047</a:t>
            </a:r>
            <a:br>
              <a:rPr lang="en" sz="1000">
                <a:solidFill>
                  <a:srgbClr val="000000"/>
                </a:solidFill>
              </a:rPr>
            </a:br>
            <a:endParaRPr sz="1000">
              <a:solidFill>
                <a:srgbClr val="000000"/>
              </a:solidFill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AutoNum type="arabicPeriod" startAt="2"/>
            </a:pPr>
            <a:r>
              <a:rPr lang="en" sz="1000">
                <a:solidFill>
                  <a:srgbClr val="000000"/>
                </a:solidFill>
              </a:rPr>
              <a:t>Rosenstock, J., Allison, D., Birkenfeld, A. L., Lam, C. S. P., Capehorn, M., Bruno, A., et al. (2021). </a:t>
            </a:r>
            <a:r>
              <a:rPr i="1" lang="en" sz="1000">
                <a:solidFill>
                  <a:srgbClr val="000000"/>
                </a:solidFill>
              </a:rPr>
              <a:t>Effect of once-weekly semaglutide on weight loss in adults with overweight or obesity.</a:t>
            </a:r>
            <a:r>
              <a:rPr lang="en" sz="1000">
                <a:solidFill>
                  <a:srgbClr val="000000"/>
                </a:solidFill>
              </a:rPr>
              <a:t> </a:t>
            </a:r>
            <a:r>
              <a:rPr b="1" lang="en" sz="1000">
                <a:solidFill>
                  <a:srgbClr val="000000"/>
                </a:solidFill>
              </a:rPr>
              <a:t>New England Journal of Medicine</a:t>
            </a:r>
            <a:r>
              <a:rPr lang="en" sz="1000">
                <a:solidFill>
                  <a:srgbClr val="000000"/>
                </a:solidFill>
              </a:rPr>
              <a:t>, 384, 989–1002. doi:10.1056/NEJMoa2032183</a:t>
            </a:r>
            <a:endParaRPr/>
          </a:p>
        </p:txBody>
      </p:sp>
      <p:sp>
        <p:nvSpPr>
          <p:cNvPr id="494" name="Google Shape;494;p59"/>
          <p:cNvSpPr/>
          <p:nvPr/>
        </p:nvSpPr>
        <p:spPr>
          <a:xfrm>
            <a:off x="713100" y="1112200"/>
            <a:ext cx="7717800" cy="615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495" name="Google Shape;495;p59" title="ncstate-brick-4x1-red-ma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9726" y="77477"/>
            <a:ext cx="1709425" cy="268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60"/>
          <p:cNvSpPr txBox="1"/>
          <p:nvPr>
            <p:ph type="title"/>
          </p:nvPr>
        </p:nvSpPr>
        <p:spPr>
          <a:xfrm>
            <a:off x="2200200" y="539500"/>
            <a:ext cx="4743600" cy="91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THANKS</a:t>
            </a:r>
            <a:endParaRPr/>
          </a:p>
        </p:txBody>
      </p:sp>
      <p:sp>
        <p:nvSpPr>
          <p:cNvPr id="501" name="Google Shape;501;p60"/>
          <p:cNvSpPr txBox="1"/>
          <p:nvPr>
            <p:ph idx="2" type="subTitle"/>
          </p:nvPr>
        </p:nvSpPr>
        <p:spPr>
          <a:xfrm>
            <a:off x="2297253" y="2310150"/>
            <a:ext cx="4471200" cy="5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/>
              <a:t>DO YOU HAVE ANY QUESTIONS?</a:t>
            </a:r>
            <a:endParaRPr u="sng"/>
          </a:p>
        </p:txBody>
      </p:sp>
      <p:sp>
        <p:nvSpPr>
          <p:cNvPr id="502" name="Google Shape;502;p60"/>
          <p:cNvSpPr/>
          <p:nvPr/>
        </p:nvSpPr>
        <p:spPr>
          <a:xfrm>
            <a:off x="-2819337" y="-4341673"/>
            <a:ext cx="6291037" cy="12042362"/>
          </a:xfrm>
          <a:custGeom>
            <a:rect b="b" l="l" r="r" t="t"/>
            <a:pathLst>
              <a:path extrusionOk="0" h="38623" w="20177">
                <a:moveTo>
                  <a:pt x="8071" y="1"/>
                </a:moveTo>
                <a:cubicBezTo>
                  <a:pt x="7645" y="1"/>
                  <a:pt x="7319" y="327"/>
                  <a:pt x="7319" y="753"/>
                </a:cubicBezTo>
                <a:lnTo>
                  <a:pt x="7319" y="23033"/>
                </a:lnTo>
                <a:lnTo>
                  <a:pt x="753" y="35515"/>
                </a:lnTo>
                <a:cubicBezTo>
                  <a:pt x="1" y="36918"/>
                  <a:pt x="1028" y="38623"/>
                  <a:pt x="2632" y="38623"/>
                </a:cubicBezTo>
                <a:lnTo>
                  <a:pt x="17570" y="38623"/>
                </a:lnTo>
                <a:cubicBezTo>
                  <a:pt x="19149" y="38623"/>
                  <a:pt x="20176" y="36918"/>
                  <a:pt x="19449" y="35515"/>
                </a:cubicBezTo>
                <a:lnTo>
                  <a:pt x="12883" y="23033"/>
                </a:lnTo>
                <a:lnTo>
                  <a:pt x="12883" y="753"/>
                </a:lnTo>
                <a:cubicBezTo>
                  <a:pt x="12883" y="327"/>
                  <a:pt x="12532" y="1"/>
                  <a:pt x="12131" y="1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3" name="Google Shape;503;p60"/>
          <p:cNvSpPr/>
          <p:nvPr/>
        </p:nvSpPr>
        <p:spPr>
          <a:xfrm flipH="1">
            <a:off x="6930550" y="-290275"/>
            <a:ext cx="4079904" cy="8167457"/>
          </a:xfrm>
          <a:custGeom>
            <a:rect b="b" l="l" r="r" t="t"/>
            <a:pathLst>
              <a:path extrusionOk="0" h="26693" w="13334">
                <a:moveTo>
                  <a:pt x="8898" y="5565"/>
                </a:moveTo>
                <a:cubicBezTo>
                  <a:pt x="9249" y="5565"/>
                  <a:pt x="9524" y="5840"/>
                  <a:pt x="9524" y="6191"/>
                </a:cubicBezTo>
                <a:cubicBezTo>
                  <a:pt x="9524" y="6542"/>
                  <a:pt x="9249" y="6818"/>
                  <a:pt x="8898" y="6818"/>
                </a:cubicBezTo>
                <a:lnTo>
                  <a:pt x="6116" y="6818"/>
                </a:lnTo>
                <a:cubicBezTo>
                  <a:pt x="5765" y="6818"/>
                  <a:pt x="5489" y="6542"/>
                  <a:pt x="5489" y="6191"/>
                </a:cubicBezTo>
                <a:cubicBezTo>
                  <a:pt x="5489" y="5840"/>
                  <a:pt x="5765" y="5565"/>
                  <a:pt x="6116" y="5565"/>
                </a:cubicBezTo>
                <a:close/>
                <a:moveTo>
                  <a:pt x="8898" y="8898"/>
                </a:moveTo>
                <a:cubicBezTo>
                  <a:pt x="9249" y="8898"/>
                  <a:pt x="9524" y="9174"/>
                  <a:pt x="9524" y="9525"/>
                </a:cubicBezTo>
                <a:cubicBezTo>
                  <a:pt x="9524" y="9850"/>
                  <a:pt x="9249" y="10151"/>
                  <a:pt x="8898" y="10151"/>
                </a:cubicBezTo>
                <a:lnTo>
                  <a:pt x="6116" y="10151"/>
                </a:lnTo>
                <a:cubicBezTo>
                  <a:pt x="5765" y="10151"/>
                  <a:pt x="5489" y="9850"/>
                  <a:pt x="5489" y="9525"/>
                </a:cubicBezTo>
                <a:cubicBezTo>
                  <a:pt x="5489" y="9174"/>
                  <a:pt x="5765" y="8898"/>
                  <a:pt x="6116" y="8898"/>
                </a:cubicBezTo>
                <a:close/>
                <a:moveTo>
                  <a:pt x="8898" y="12206"/>
                </a:moveTo>
                <a:cubicBezTo>
                  <a:pt x="9249" y="12206"/>
                  <a:pt x="9524" y="12507"/>
                  <a:pt x="9524" y="12833"/>
                </a:cubicBezTo>
                <a:cubicBezTo>
                  <a:pt x="9524" y="13184"/>
                  <a:pt x="9249" y="13460"/>
                  <a:pt x="8898" y="13460"/>
                </a:cubicBezTo>
                <a:lnTo>
                  <a:pt x="6116" y="13460"/>
                </a:lnTo>
                <a:cubicBezTo>
                  <a:pt x="5765" y="13460"/>
                  <a:pt x="5489" y="13184"/>
                  <a:pt x="5489" y="12833"/>
                </a:cubicBezTo>
                <a:cubicBezTo>
                  <a:pt x="5489" y="12507"/>
                  <a:pt x="5765" y="12206"/>
                  <a:pt x="6116" y="12206"/>
                </a:cubicBezTo>
                <a:close/>
                <a:moveTo>
                  <a:pt x="8898" y="15540"/>
                </a:moveTo>
                <a:cubicBezTo>
                  <a:pt x="9249" y="15540"/>
                  <a:pt x="9524" y="15815"/>
                  <a:pt x="9524" y="16166"/>
                </a:cubicBezTo>
                <a:cubicBezTo>
                  <a:pt x="9524" y="16517"/>
                  <a:pt x="9249" y="16793"/>
                  <a:pt x="8898" y="16793"/>
                </a:cubicBezTo>
                <a:lnTo>
                  <a:pt x="6116" y="16793"/>
                </a:lnTo>
                <a:cubicBezTo>
                  <a:pt x="5765" y="16793"/>
                  <a:pt x="5489" y="16517"/>
                  <a:pt x="5489" y="16166"/>
                </a:cubicBezTo>
                <a:cubicBezTo>
                  <a:pt x="5489" y="15815"/>
                  <a:pt x="5765" y="15540"/>
                  <a:pt x="6116" y="15540"/>
                </a:cubicBezTo>
                <a:close/>
                <a:moveTo>
                  <a:pt x="8898" y="18873"/>
                </a:moveTo>
                <a:cubicBezTo>
                  <a:pt x="9249" y="18873"/>
                  <a:pt x="9524" y="19149"/>
                  <a:pt x="9524" y="19500"/>
                </a:cubicBezTo>
                <a:cubicBezTo>
                  <a:pt x="9524" y="19851"/>
                  <a:pt x="9249" y="20126"/>
                  <a:pt x="8898" y="20126"/>
                </a:cubicBezTo>
                <a:lnTo>
                  <a:pt x="6116" y="20126"/>
                </a:lnTo>
                <a:cubicBezTo>
                  <a:pt x="5765" y="20126"/>
                  <a:pt x="5489" y="19851"/>
                  <a:pt x="5489" y="19500"/>
                </a:cubicBezTo>
                <a:cubicBezTo>
                  <a:pt x="5489" y="19149"/>
                  <a:pt x="5765" y="18873"/>
                  <a:pt x="6116" y="18873"/>
                </a:cubicBezTo>
                <a:close/>
                <a:moveTo>
                  <a:pt x="8898" y="22206"/>
                </a:moveTo>
                <a:cubicBezTo>
                  <a:pt x="9249" y="22206"/>
                  <a:pt x="9524" y="22482"/>
                  <a:pt x="9524" y="22833"/>
                </a:cubicBezTo>
                <a:cubicBezTo>
                  <a:pt x="9524" y="23184"/>
                  <a:pt x="9249" y="23460"/>
                  <a:pt x="8898" y="23460"/>
                </a:cubicBezTo>
                <a:lnTo>
                  <a:pt x="6116" y="23460"/>
                </a:lnTo>
                <a:cubicBezTo>
                  <a:pt x="5765" y="23460"/>
                  <a:pt x="5489" y="23184"/>
                  <a:pt x="5489" y="22833"/>
                </a:cubicBezTo>
                <a:cubicBezTo>
                  <a:pt x="5489" y="22482"/>
                  <a:pt x="5765" y="22206"/>
                  <a:pt x="6116" y="22206"/>
                </a:cubicBezTo>
                <a:close/>
                <a:moveTo>
                  <a:pt x="0" y="1"/>
                </a:moveTo>
                <a:lnTo>
                  <a:pt x="0" y="26693"/>
                </a:lnTo>
                <a:lnTo>
                  <a:pt x="11579" y="26693"/>
                </a:lnTo>
                <a:lnTo>
                  <a:pt x="11579" y="2432"/>
                </a:lnTo>
                <a:lnTo>
                  <a:pt x="13334" y="1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540070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04" name="Google Shape;504;p60" title="ncstate-brick-4x1-red-ma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9726" y="77477"/>
            <a:ext cx="1709425" cy="268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8"/>
          <p:cNvSpPr txBox="1"/>
          <p:nvPr>
            <p:ph type="title"/>
          </p:nvPr>
        </p:nvSpPr>
        <p:spPr>
          <a:xfrm>
            <a:off x="3340350" y="1973250"/>
            <a:ext cx="5090400" cy="1397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Background and Clinical Need</a:t>
            </a:r>
            <a:endParaRPr sz="3600"/>
          </a:p>
        </p:txBody>
      </p:sp>
      <p:sp>
        <p:nvSpPr>
          <p:cNvPr id="226" name="Google Shape;226;p38"/>
          <p:cNvSpPr txBox="1"/>
          <p:nvPr>
            <p:ph idx="2" type="title"/>
          </p:nvPr>
        </p:nvSpPr>
        <p:spPr>
          <a:xfrm>
            <a:off x="713225" y="539500"/>
            <a:ext cx="2485500" cy="156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/>
              <a:t>01.</a:t>
            </a:r>
            <a:endParaRPr sz="7200"/>
          </a:p>
        </p:txBody>
      </p:sp>
      <p:sp>
        <p:nvSpPr>
          <p:cNvPr id="227" name="Google Shape;227;p38"/>
          <p:cNvSpPr/>
          <p:nvPr/>
        </p:nvSpPr>
        <p:spPr>
          <a:xfrm>
            <a:off x="-881150" y="2107300"/>
            <a:ext cx="4079904" cy="8167457"/>
          </a:xfrm>
          <a:custGeom>
            <a:rect b="b" l="l" r="r" t="t"/>
            <a:pathLst>
              <a:path extrusionOk="0" h="26693" w="13334">
                <a:moveTo>
                  <a:pt x="8898" y="5565"/>
                </a:moveTo>
                <a:cubicBezTo>
                  <a:pt x="9249" y="5565"/>
                  <a:pt x="9524" y="5840"/>
                  <a:pt x="9524" y="6191"/>
                </a:cubicBezTo>
                <a:cubicBezTo>
                  <a:pt x="9524" y="6542"/>
                  <a:pt x="9249" y="6818"/>
                  <a:pt x="8898" y="6818"/>
                </a:cubicBezTo>
                <a:lnTo>
                  <a:pt x="6116" y="6818"/>
                </a:lnTo>
                <a:cubicBezTo>
                  <a:pt x="5765" y="6818"/>
                  <a:pt x="5489" y="6542"/>
                  <a:pt x="5489" y="6191"/>
                </a:cubicBezTo>
                <a:cubicBezTo>
                  <a:pt x="5489" y="5840"/>
                  <a:pt x="5765" y="5565"/>
                  <a:pt x="6116" y="5565"/>
                </a:cubicBezTo>
                <a:close/>
                <a:moveTo>
                  <a:pt x="8898" y="8898"/>
                </a:moveTo>
                <a:cubicBezTo>
                  <a:pt x="9249" y="8898"/>
                  <a:pt x="9524" y="9174"/>
                  <a:pt x="9524" y="9525"/>
                </a:cubicBezTo>
                <a:cubicBezTo>
                  <a:pt x="9524" y="9850"/>
                  <a:pt x="9249" y="10151"/>
                  <a:pt x="8898" y="10151"/>
                </a:cubicBezTo>
                <a:lnTo>
                  <a:pt x="6116" y="10151"/>
                </a:lnTo>
                <a:cubicBezTo>
                  <a:pt x="5765" y="10151"/>
                  <a:pt x="5489" y="9850"/>
                  <a:pt x="5489" y="9525"/>
                </a:cubicBezTo>
                <a:cubicBezTo>
                  <a:pt x="5489" y="9174"/>
                  <a:pt x="5765" y="8898"/>
                  <a:pt x="6116" y="8898"/>
                </a:cubicBezTo>
                <a:close/>
                <a:moveTo>
                  <a:pt x="8898" y="12206"/>
                </a:moveTo>
                <a:cubicBezTo>
                  <a:pt x="9249" y="12206"/>
                  <a:pt x="9524" y="12507"/>
                  <a:pt x="9524" y="12833"/>
                </a:cubicBezTo>
                <a:cubicBezTo>
                  <a:pt x="9524" y="13184"/>
                  <a:pt x="9249" y="13460"/>
                  <a:pt x="8898" y="13460"/>
                </a:cubicBezTo>
                <a:lnTo>
                  <a:pt x="6116" y="13460"/>
                </a:lnTo>
                <a:cubicBezTo>
                  <a:pt x="5765" y="13460"/>
                  <a:pt x="5489" y="13184"/>
                  <a:pt x="5489" y="12833"/>
                </a:cubicBezTo>
                <a:cubicBezTo>
                  <a:pt x="5489" y="12507"/>
                  <a:pt x="5765" y="12206"/>
                  <a:pt x="6116" y="12206"/>
                </a:cubicBezTo>
                <a:close/>
                <a:moveTo>
                  <a:pt x="8898" y="15540"/>
                </a:moveTo>
                <a:cubicBezTo>
                  <a:pt x="9249" y="15540"/>
                  <a:pt x="9524" y="15815"/>
                  <a:pt x="9524" y="16166"/>
                </a:cubicBezTo>
                <a:cubicBezTo>
                  <a:pt x="9524" y="16517"/>
                  <a:pt x="9249" y="16793"/>
                  <a:pt x="8898" y="16793"/>
                </a:cubicBezTo>
                <a:lnTo>
                  <a:pt x="6116" y="16793"/>
                </a:lnTo>
                <a:cubicBezTo>
                  <a:pt x="5765" y="16793"/>
                  <a:pt x="5489" y="16517"/>
                  <a:pt x="5489" y="16166"/>
                </a:cubicBezTo>
                <a:cubicBezTo>
                  <a:pt x="5489" y="15815"/>
                  <a:pt x="5765" y="15540"/>
                  <a:pt x="6116" y="15540"/>
                </a:cubicBezTo>
                <a:close/>
                <a:moveTo>
                  <a:pt x="8898" y="18873"/>
                </a:moveTo>
                <a:cubicBezTo>
                  <a:pt x="9249" y="18873"/>
                  <a:pt x="9524" y="19149"/>
                  <a:pt x="9524" y="19500"/>
                </a:cubicBezTo>
                <a:cubicBezTo>
                  <a:pt x="9524" y="19851"/>
                  <a:pt x="9249" y="20126"/>
                  <a:pt x="8898" y="20126"/>
                </a:cubicBezTo>
                <a:lnTo>
                  <a:pt x="6116" y="20126"/>
                </a:lnTo>
                <a:cubicBezTo>
                  <a:pt x="5765" y="20126"/>
                  <a:pt x="5489" y="19851"/>
                  <a:pt x="5489" y="19500"/>
                </a:cubicBezTo>
                <a:cubicBezTo>
                  <a:pt x="5489" y="19149"/>
                  <a:pt x="5765" y="18873"/>
                  <a:pt x="6116" y="18873"/>
                </a:cubicBezTo>
                <a:close/>
                <a:moveTo>
                  <a:pt x="8898" y="22206"/>
                </a:moveTo>
                <a:cubicBezTo>
                  <a:pt x="9249" y="22206"/>
                  <a:pt x="9524" y="22482"/>
                  <a:pt x="9524" y="22833"/>
                </a:cubicBezTo>
                <a:cubicBezTo>
                  <a:pt x="9524" y="23184"/>
                  <a:pt x="9249" y="23460"/>
                  <a:pt x="8898" y="23460"/>
                </a:cubicBezTo>
                <a:lnTo>
                  <a:pt x="6116" y="23460"/>
                </a:lnTo>
                <a:cubicBezTo>
                  <a:pt x="5765" y="23460"/>
                  <a:pt x="5489" y="23184"/>
                  <a:pt x="5489" y="22833"/>
                </a:cubicBezTo>
                <a:cubicBezTo>
                  <a:pt x="5489" y="22482"/>
                  <a:pt x="5765" y="22206"/>
                  <a:pt x="6116" y="22206"/>
                </a:cubicBezTo>
                <a:close/>
                <a:moveTo>
                  <a:pt x="0" y="1"/>
                </a:moveTo>
                <a:lnTo>
                  <a:pt x="0" y="26693"/>
                </a:lnTo>
                <a:lnTo>
                  <a:pt x="11579" y="26693"/>
                </a:lnTo>
                <a:lnTo>
                  <a:pt x="11579" y="2432"/>
                </a:lnTo>
                <a:lnTo>
                  <a:pt x="13334" y="1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28" name="Google Shape;228;p38" title="ncstate-brick-4x1-red-ma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9726" y="77477"/>
            <a:ext cx="1709425" cy="268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39"/>
          <p:cNvSpPr txBox="1"/>
          <p:nvPr>
            <p:ph idx="4294967295" type="subTitle"/>
          </p:nvPr>
        </p:nvSpPr>
        <p:spPr>
          <a:xfrm>
            <a:off x="1567650" y="1995400"/>
            <a:ext cx="2722200" cy="85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rgbClr val="000000"/>
                </a:solidFill>
              </a:rPr>
              <a:t>Type 2 diabetes &amp; obesity</a:t>
            </a:r>
            <a:r>
              <a:rPr lang="en" sz="1100">
                <a:solidFill>
                  <a:srgbClr val="000000"/>
                </a:solidFill>
              </a:rPr>
              <a:t> are chronic, progressive metabolic diseases</a:t>
            </a:r>
            <a:endParaRPr sz="11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100">
                <a:solidFill>
                  <a:srgbClr val="000000"/>
                </a:solidFill>
              </a:rPr>
              <a:t>~537 million adults affected worldwide; prevalence continues increasing</a:t>
            </a:r>
            <a:endParaRPr sz="1100">
              <a:solidFill>
                <a:srgbClr val="000000"/>
              </a:solidFill>
            </a:endParaRPr>
          </a:p>
        </p:txBody>
      </p:sp>
      <p:sp>
        <p:nvSpPr>
          <p:cNvPr id="234" name="Google Shape;234;p39"/>
          <p:cNvSpPr txBox="1"/>
          <p:nvPr>
            <p:ph idx="4294967295" type="subTitle"/>
          </p:nvPr>
        </p:nvSpPr>
        <p:spPr>
          <a:xfrm>
            <a:off x="1608724" y="1565170"/>
            <a:ext cx="2095800" cy="37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700">
                <a:latin typeface="Archivo Black"/>
                <a:ea typeface="Archivo Black"/>
                <a:cs typeface="Archivo Black"/>
                <a:sym typeface="Archivo Black"/>
              </a:rPr>
              <a:t>Problem</a:t>
            </a:r>
            <a:endParaRPr sz="1700"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235" name="Google Shape;235;p39"/>
          <p:cNvSpPr txBox="1"/>
          <p:nvPr>
            <p:ph idx="4294967295" type="subTitle"/>
          </p:nvPr>
        </p:nvSpPr>
        <p:spPr>
          <a:xfrm>
            <a:off x="5295193" y="3389800"/>
            <a:ext cx="2535300" cy="683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1100">
                <a:solidFill>
                  <a:srgbClr val="000000"/>
                </a:solidFill>
              </a:rPr>
              <a:t>Therapeutic need:</a:t>
            </a:r>
            <a:r>
              <a:rPr lang="en" sz="1100">
                <a:solidFill>
                  <a:srgbClr val="000000"/>
                </a:solidFill>
              </a:rPr>
              <a:t> durable, potent, and patient-friendly dosing strategy</a:t>
            </a:r>
            <a:endParaRPr sz="1200"/>
          </a:p>
        </p:txBody>
      </p:sp>
      <p:sp>
        <p:nvSpPr>
          <p:cNvPr id="236" name="Google Shape;236;p39"/>
          <p:cNvSpPr txBox="1"/>
          <p:nvPr>
            <p:ph idx="4294967295" type="subTitle"/>
          </p:nvPr>
        </p:nvSpPr>
        <p:spPr>
          <a:xfrm>
            <a:off x="5295200" y="1995400"/>
            <a:ext cx="26658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100">
                <a:solidFill>
                  <a:srgbClr val="000000"/>
                </a:solidFill>
              </a:rPr>
              <a:t>Strongly associated with </a:t>
            </a:r>
            <a:r>
              <a:rPr b="1" lang="en" sz="1100">
                <a:solidFill>
                  <a:srgbClr val="000000"/>
                </a:solidFill>
              </a:rPr>
              <a:t>cardiovascular disease</a:t>
            </a:r>
            <a:r>
              <a:rPr lang="en" sz="1100">
                <a:solidFill>
                  <a:srgbClr val="000000"/>
                </a:solidFill>
              </a:rPr>
              <a:t>, kidney failure, NAFLD &amp; reduced lifespan</a:t>
            </a:r>
            <a:endParaRPr sz="1200"/>
          </a:p>
        </p:txBody>
      </p:sp>
      <p:sp>
        <p:nvSpPr>
          <p:cNvPr id="237" name="Google Shape;237;p39"/>
          <p:cNvSpPr txBox="1"/>
          <p:nvPr>
            <p:ph idx="4294967295" type="subTitle"/>
          </p:nvPr>
        </p:nvSpPr>
        <p:spPr>
          <a:xfrm>
            <a:off x="1547175" y="3174538"/>
            <a:ext cx="2911500" cy="37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600">
                <a:latin typeface="Archivo Black"/>
                <a:ea typeface="Archivo Black"/>
                <a:cs typeface="Archivo Black"/>
                <a:sym typeface="Archivo Black"/>
              </a:rPr>
              <a:t>Now and What’s Needed</a:t>
            </a:r>
            <a:endParaRPr sz="1600"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238" name="Google Shape;238;p39"/>
          <p:cNvSpPr/>
          <p:nvPr/>
        </p:nvSpPr>
        <p:spPr>
          <a:xfrm>
            <a:off x="870575" y="1989697"/>
            <a:ext cx="544500" cy="5247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540070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39"/>
          <p:cNvSpPr/>
          <p:nvPr/>
        </p:nvSpPr>
        <p:spPr>
          <a:xfrm flipH="1" rot="-5400000">
            <a:off x="943738" y="-1868565"/>
            <a:ext cx="2056936" cy="4117662"/>
          </a:xfrm>
          <a:custGeom>
            <a:rect b="b" l="l" r="r" t="t"/>
            <a:pathLst>
              <a:path extrusionOk="0" h="26693" w="13334">
                <a:moveTo>
                  <a:pt x="8898" y="5565"/>
                </a:moveTo>
                <a:cubicBezTo>
                  <a:pt x="9249" y="5565"/>
                  <a:pt x="9524" y="5840"/>
                  <a:pt x="9524" y="6191"/>
                </a:cubicBezTo>
                <a:cubicBezTo>
                  <a:pt x="9524" y="6542"/>
                  <a:pt x="9249" y="6818"/>
                  <a:pt x="8898" y="6818"/>
                </a:cubicBezTo>
                <a:lnTo>
                  <a:pt x="6116" y="6818"/>
                </a:lnTo>
                <a:cubicBezTo>
                  <a:pt x="5765" y="6818"/>
                  <a:pt x="5489" y="6542"/>
                  <a:pt x="5489" y="6191"/>
                </a:cubicBezTo>
                <a:cubicBezTo>
                  <a:pt x="5489" y="5840"/>
                  <a:pt x="5765" y="5565"/>
                  <a:pt x="6116" y="5565"/>
                </a:cubicBezTo>
                <a:close/>
                <a:moveTo>
                  <a:pt x="8898" y="8898"/>
                </a:moveTo>
                <a:cubicBezTo>
                  <a:pt x="9249" y="8898"/>
                  <a:pt x="9524" y="9174"/>
                  <a:pt x="9524" y="9525"/>
                </a:cubicBezTo>
                <a:cubicBezTo>
                  <a:pt x="9524" y="9850"/>
                  <a:pt x="9249" y="10151"/>
                  <a:pt x="8898" y="10151"/>
                </a:cubicBezTo>
                <a:lnTo>
                  <a:pt x="6116" y="10151"/>
                </a:lnTo>
                <a:cubicBezTo>
                  <a:pt x="5765" y="10151"/>
                  <a:pt x="5489" y="9850"/>
                  <a:pt x="5489" y="9525"/>
                </a:cubicBezTo>
                <a:cubicBezTo>
                  <a:pt x="5489" y="9174"/>
                  <a:pt x="5765" y="8898"/>
                  <a:pt x="6116" y="8898"/>
                </a:cubicBezTo>
                <a:close/>
                <a:moveTo>
                  <a:pt x="8898" y="12206"/>
                </a:moveTo>
                <a:cubicBezTo>
                  <a:pt x="9249" y="12206"/>
                  <a:pt x="9524" y="12507"/>
                  <a:pt x="9524" y="12833"/>
                </a:cubicBezTo>
                <a:cubicBezTo>
                  <a:pt x="9524" y="13184"/>
                  <a:pt x="9249" y="13460"/>
                  <a:pt x="8898" y="13460"/>
                </a:cubicBezTo>
                <a:lnTo>
                  <a:pt x="6116" y="13460"/>
                </a:lnTo>
                <a:cubicBezTo>
                  <a:pt x="5765" y="13460"/>
                  <a:pt x="5489" y="13184"/>
                  <a:pt x="5489" y="12833"/>
                </a:cubicBezTo>
                <a:cubicBezTo>
                  <a:pt x="5489" y="12507"/>
                  <a:pt x="5765" y="12206"/>
                  <a:pt x="6116" y="12206"/>
                </a:cubicBezTo>
                <a:close/>
                <a:moveTo>
                  <a:pt x="8898" y="15540"/>
                </a:moveTo>
                <a:cubicBezTo>
                  <a:pt x="9249" y="15540"/>
                  <a:pt x="9524" y="15815"/>
                  <a:pt x="9524" y="16166"/>
                </a:cubicBezTo>
                <a:cubicBezTo>
                  <a:pt x="9524" y="16517"/>
                  <a:pt x="9249" y="16793"/>
                  <a:pt x="8898" y="16793"/>
                </a:cubicBezTo>
                <a:lnTo>
                  <a:pt x="6116" y="16793"/>
                </a:lnTo>
                <a:cubicBezTo>
                  <a:pt x="5765" y="16793"/>
                  <a:pt x="5489" y="16517"/>
                  <a:pt x="5489" y="16166"/>
                </a:cubicBezTo>
                <a:cubicBezTo>
                  <a:pt x="5489" y="15815"/>
                  <a:pt x="5765" y="15540"/>
                  <a:pt x="6116" y="15540"/>
                </a:cubicBezTo>
                <a:close/>
                <a:moveTo>
                  <a:pt x="8898" y="18873"/>
                </a:moveTo>
                <a:cubicBezTo>
                  <a:pt x="9249" y="18873"/>
                  <a:pt x="9524" y="19149"/>
                  <a:pt x="9524" y="19500"/>
                </a:cubicBezTo>
                <a:cubicBezTo>
                  <a:pt x="9524" y="19851"/>
                  <a:pt x="9249" y="20126"/>
                  <a:pt x="8898" y="20126"/>
                </a:cubicBezTo>
                <a:lnTo>
                  <a:pt x="6116" y="20126"/>
                </a:lnTo>
                <a:cubicBezTo>
                  <a:pt x="5765" y="20126"/>
                  <a:pt x="5489" y="19851"/>
                  <a:pt x="5489" y="19500"/>
                </a:cubicBezTo>
                <a:cubicBezTo>
                  <a:pt x="5489" y="19149"/>
                  <a:pt x="5765" y="18873"/>
                  <a:pt x="6116" y="18873"/>
                </a:cubicBezTo>
                <a:close/>
                <a:moveTo>
                  <a:pt x="8898" y="22206"/>
                </a:moveTo>
                <a:cubicBezTo>
                  <a:pt x="9249" y="22206"/>
                  <a:pt x="9524" y="22482"/>
                  <a:pt x="9524" y="22833"/>
                </a:cubicBezTo>
                <a:cubicBezTo>
                  <a:pt x="9524" y="23184"/>
                  <a:pt x="9249" y="23460"/>
                  <a:pt x="8898" y="23460"/>
                </a:cubicBezTo>
                <a:lnTo>
                  <a:pt x="6116" y="23460"/>
                </a:lnTo>
                <a:cubicBezTo>
                  <a:pt x="5765" y="23460"/>
                  <a:pt x="5489" y="23184"/>
                  <a:pt x="5489" y="22833"/>
                </a:cubicBezTo>
                <a:cubicBezTo>
                  <a:pt x="5489" y="22482"/>
                  <a:pt x="5765" y="22206"/>
                  <a:pt x="6116" y="22206"/>
                </a:cubicBezTo>
                <a:close/>
                <a:moveTo>
                  <a:pt x="0" y="1"/>
                </a:moveTo>
                <a:lnTo>
                  <a:pt x="0" y="26693"/>
                </a:lnTo>
                <a:lnTo>
                  <a:pt x="11579" y="26693"/>
                </a:lnTo>
                <a:lnTo>
                  <a:pt x="11579" y="2432"/>
                </a:lnTo>
                <a:lnTo>
                  <a:pt x="13334" y="1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40" name="Google Shape;240;p39" title="ncstate-brick-4x1-red-ma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9726" y="77477"/>
            <a:ext cx="1709425" cy="268775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Google Shape;241;p39"/>
          <p:cNvSpPr/>
          <p:nvPr/>
        </p:nvSpPr>
        <p:spPr>
          <a:xfrm>
            <a:off x="713100" y="1112200"/>
            <a:ext cx="7717500" cy="615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39"/>
          <p:cNvSpPr/>
          <p:nvPr/>
        </p:nvSpPr>
        <p:spPr>
          <a:xfrm>
            <a:off x="870573" y="3285376"/>
            <a:ext cx="544500" cy="5247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39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Global Disease Burden</a:t>
            </a:r>
            <a:endParaRPr/>
          </a:p>
        </p:txBody>
      </p:sp>
      <p:sp>
        <p:nvSpPr>
          <p:cNvPr id="244" name="Google Shape;244;p39"/>
          <p:cNvSpPr txBox="1"/>
          <p:nvPr/>
        </p:nvSpPr>
        <p:spPr>
          <a:xfrm>
            <a:off x="1567650" y="3498675"/>
            <a:ext cx="2665800" cy="62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Archivo"/>
                <a:ea typeface="Archivo"/>
                <a:cs typeface="Archivo"/>
                <a:sym typeface="Archivo"/>
              </a:rPr>
              <a:t>Long-term </a:t>
            </a:r>
            <a:r>
              <a:rPr b="1" lang="en" sz="1100">
                <a:latin typeface="Archivo"/>
                <a:ea typeface="Archivo"/>
                <a:cs typeface="Archivo"/>
                <a:sym typeface="Archivo"/>
              </a:rPr>
              <a:t>multi-drug regimens</a:t>
            </a:r>
            <a:r>
              <a:rPr lang="en" sz="1100">
                <a:latin typeface="Archivo"/>
                <a:ea typeface="Archivo"/>
                <a:cs typeface="Archivo"/>
                <a:sym typeface="Archivo"/>
              </a:rPr>
              <a:t> → low adherence &amp; treatment fatigue</a:t>
            </a:r>
            <a:endParaRPr sz="1200">
              <a:solidFill>
                <a:schemeClr val="dk1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245" name="Google Shape;245;p39"/>
          <p:cNvSpPr/>
          <p:nvPr/>
        </p:nvSpPr>
        <p:spPr>
          <a:xfrm>
            <a:off x="4590775" y="2099050"/>
            <a:ext cx="403500" cy="365400"/>
          </a:xfrm>
          <a:prstGeom prst="stripedRightArrow">
            <a:avLst>
              <a:gd fmla="val 50000" name="adj1"/>
              <a:gd fmla="val 50000" name="adj2"/>
            </a:avLst>
          </a:prstGeom>
          <a:solidFill>
            <a:schemeClr val="accent2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246" name="Google Shape;246;p39"/>
          <p:cNvSpPr/>
          <p:nvPr/>
        </p:nvSpPr>
        <p:spPr>
          <a:xfrm>
            <a:off x="4590775" y="3548650"/>
            <a:ext cx="403500" cy="365400"/>
          </a:xfrm>
          <a:prstGeom prst="stripedRightArrow">
            <a:avLst>
              <a:gd fmla="val 50000" name="adj1"/>
              <a:gd fmla="val 50000" name="adj2"/>
            </a:avLst>
          </a:prstGeom>
          <a:solidFill>
            <a:schemeClr val="accent2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chivo"/>
              <a:ea typeface="Archivo"/>
              <a:cs typeface="Archivo"/>
              <a:sym typeface="Archiv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0"/>
          <p:cNvSpPr/>
          <p:nvPr/>
        </p:nvSpPr>
        <p:spPr>
          <a:xfrm>
            <a:off x="713100" y="1112200"/>
            <a:ext cx="7717500" cy="615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40"/>
          <p:cNvSpPr/>
          <p:nvPr/>
        </p:nvSpPr>
        <p:spPr>
          <a:xfrm>
            <a:off x="5285263" y="-4690023"/>
            <a:ext cx="6291037" cy="12042362"/>
          </a:xfrm>
          <a:custGeom>
            <a:rect b="b" l="l" r="r" t="t"/>
            <a:pathLst>
              <a:path extrusionOk="0" h="38623" w="20177">
                <a:moveTo>
                  <a:pt x="8071" y="1"/>
                </a:moveTo>
                <a:cubicBezTo>
                  <a:pt x="7645" y="1"/>
                  <a:pt x="7319" y="327"/>
                  <a:pt x="7319" y="753"/>
                </a:cubicBezTo>
                <a:lnTo>
                  <a:pt x="7319" y="23033"/>
                </a:lnTo>
                <a:lnTo>
                  <a:pt x="753" y="35515"/>
                </a:lnTo>
                <a:cubicBezTo>
                  <a:pt x="1" y="36918"/>
                  <a:pt x="1028" y="38623"/>
                  <a:pt x="2632" y="38623"/>
                </a:cubicBezTo>
                <a:lnTo>
                  <a:pt x="17570" y="38623"/>
                </a:lnTo>
                <a:cubicBezTo>
                  <a:pt x="19149" y="38623"/>
                  <a:pt x="20176" y="36918"/>
                  <a:pt x="19449" y="35515"/>
                </a:cubicBezTo>
                <a:lnTo>
                  <a:pt x="12883" y="23033"/>
                </a:lnTo>
                <a:lnTo>
                  <a:pt x="12883" y="753"/>
                </a:lnTo>
                <a:cubicBezTo>
                  <a:pt x="12883" y="327"/>
                  <a:pt x="12532" y="1"/>
                  <a:pt x="12131" y="1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53" name="Google Shape;253;p40" title="ncstate-brick-4x1-red-ma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9726" y="77477"/>
            <a:ext cx="1709425" cy="268775"/>
          </a:xfrm>
          <a:prstGeom prst="rect">
            <a:avLst/>
          </a:prstGeom>
          <a:noFill/>
          <a:ln>
            <a:noFill/>
          </a:ln>
        </p:spPr>
      </p:pic>
      <p:sp>
        <p:nvSpPr>
          <p:cNvPr id="254" name="Google Shape;254;p40"/>
          <p:cNvSpPr txBox="1"/>
          <p:nvPr>
            <p:ph type="title"/>
          </p:nvPr>
        </p:nvSpPr>
        <p:spPr>
          <a:xfrm>
            <a:off x="713250" y="414650"/>
            <a:ext cx="7717500" cy="70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/>
              <a:t>Biology &amp; Therapeutic Potential of GLP-1</a:t>
            </a:r>
            <a:endParaRPr sz="2500"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255" name="Google Shape;255;p40"/>
          <p:cNvSpPr/>
          <p:nvPr/>
        </p:nvSpPr>
        <p:spPr>
          <a:xfrm>
            <a:off x="1510425" y="1547875"/>
            <a:ext cx="5913600" cy="26457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298450" lvl="0" marL="457200" rtl="0" algn="ctr">
              <a:spcBef>
                <a:spcPts val="0"/>
              </a:spcBef>
              <a:spcAft>
                <a:spcPts val="0"/>
              </a:spcAft>
              <a:buSzPts val="1100"/>
              <a:buChar char="❖"/>
            </a:pPr>
            <a:r>
              <a:rPr lang="en" sz="1100">
                <a:latin typeface="Archivo"/>
                <a:ea typeface="Archivo"/>
                <a:cs typeface="Archivo"/>
                <a:sym typeface="Archivo"/>
              </a:rPr>
              <a:t>GLP-1 = </a:t>
            </a:r>
            <a:r>
              <a:rPr b="1" lang="en" sz="1100">
                <a:latin typeface="Archivo"/>
                <a:ea typeface="Archivo"/>
                <a:cs typeface="Archivo"/>
                <a:sym typeface="Archivo"/>
              </a:rPr>
              <a:t>incretin hormone</a:t>
            </a:r>
            <a:r>
              <a:rPr lang="en" sz="1100">
                <a:latin typeface="Archivo"/>
                <a:ea typeface="Archivo"/>
                <a:cs typeface="Archivo"/>
                <a:sym typeface="Archivo"/>
              </a:rPr>
              <a:t> released from gut after meals</a:t>
            </a:r>
            <a:br>
              <a:rPr lang="en" sz="1100">
                <a:latin typeface="Archivo"/>
                <a:ea typeface="Archivo"/>
                <a:cs typeface="Archivo"/>
                <a:sym typeface="Archivo"/>
              </a:rPr>
            </a:br>
            <a:endParaRPr sz="1100">
              <a:latin typeface="Archivo"/>
              <a:ea typeface="Archivo"/>
              <a:cs typeface="Archivo"/>
              <a:sym typeface="Archivo"/>
            </a:endParaRPr>
          </a:p>
          <a:p>
            <a:pPr indent="-298450" lvl="0" marL="457200" rtl="0" algn="ctr">
              <a:spcBef>
                <a:spcPts val="0"/>
              </a:spcBef>
              <a:spcAft>
                <a:spcPts val="0"/>
              </a:spcAft>
              <a:buSzPts val="1100"/>
              <a:buChar char="❖"/>
            </a:pPr>
            <a:r>
              <a:rPr lang="en" sz="1100">
                <a:latin typeface="Archivo"/>
                <a:ea typeface="Archivo"/>
                <a:cs typeface="Archivo"/>
                <a:sym typeface="Archivo"/>
              </a:rPr>
              <a:t>Enhances </a:t>
            </a:r>
            <a:r>
              <a:rPr b="1" lang="en" sz="1100">
                <a:latin typeface="Archivo"/>
                <a:ea typeface="Archivo"/>
                <a:cs typeface="Archivo"/>
                <a:sym typeface="Archivo"/>
              </a:rPr>
              <a:t>glucose-dependent insulin secretion</a:t>
            </a:r>
            <a:r>
              <a:rPr lang="en" sz="1100">
                <a:latin typeface="Archivo"/>
                <a:ea typeface="Archivo"/>
                <a:cs typeface="Archivo"/>
                <a:sym typeface="Archivo"/>
              </a:rPr>
              <a:t>, reduces glucagon</a:t>
            </a:r>
            <a:br>
              <a:rPr lang="en" sz="1100">
                <a:latin typeface="Archivo"/>
                <a:ea typeface="Archivo"/>
                <a:cs typeface="Archivo"/>
                <a:sym typeface="Archivo"/>
              </a:rPr>
            </a:br>
            <a:endParaRPr sz="1100">
              <a:latin typeface="Archivo"/>
              <a:ea typeface="Archivo"/>
              <a:cs typeface="Archivo"/>
              <a:sym typeface="Archivo"/>
            </a:endParaRPr>
          </a:p>
          <a:p>
            <a:pPr indent="-298450" lvl="0" marL="457200" rtl="0" algn="ctr">
              <a:spcBef>
                <a:spcPts val="0"/>
              </a:spcBef>
              <a:spcAft>
                <a:spcPts val="0"/>
              </a:spcAft>
              <a:buSzPts val="1100"/>
              <a:buChar char="❖"/>
            </a:pPr>
            <a:r>
              <a:rPr b="1" lang="en" sz="1100">
                <a:latin typeface="Archivo"/>
                <a:ea typeface="Archivo"/>
                <a:cs typeface="Archivo"/>
                <a:sym typeface="Archivo"/>
              </a:rPr>
              <a:t>Slows gastric emptying</a:t>
            </a:r>
            <a:r>
              <a:rPr lang="en" sz="1100">
                <a:latin typeface="Archivo"/>
                <a:ea typeface="Archivo"/>
                <a:cs typeface="Archivo"/>
                <a:sym typeface="Archivo"/>
              </a:rPr>
              <a:t>, </a:t>
            </a:r>
            <a:r>
              <a:rPr b="1" lang="en" sz="1100">
                <a:latin typeface="Archivo"/>
                <a:ea typeface="Archivo"/>
                <a:cs typeface="Archivo"/>
                <a:sym typeface="Archivo"/>
              </a:rPr>
              <a:t>suppresses appetite</a:t>
            </a:r>
            <a:r>
              <a:rPr lang="en" sz="1100">
                <a:latin typeface="Archivo"/>
                <a:ea typeface="Archivo"/>
                <a:cs typeface="Archivo"/>
                <a:sym typeface="Archivo"/>
              </a:rPr>
              <a:t>, promotes weight loss</a:t>
            </a:r>
            <a:br>
              <a:rPr lang="en" sz="1100">
                <a:latin typeface="Archivo"/>
                <a:ea typeface="Archivo"/>
                <a:cs typeface="Archivo"/>
                <a:sym typeface="Archivo"/>
              </a:rPr>
            </a:br>
            <a:endParaRPr sz="1100">
              <a:latin typeface="Archivo"/>
              <a:ea typeface="Archivo"/>
              <a:cs typeface="Archivo"/>
              <a:sym typeface="Archivo"/>
            </a:endParaRPr>
          </a:p>
          <a:p>
            <a:pPr indent="-298450" lvl="0" marL="457200" rtl="0" algn="ctr">
              <a:spcBef>
                <a:spcPts val="0"/>
              </a:spcBef>
              <a:spcAft>
                <a:spcPts val="0"/>
              </a:spcAft>
              <a:buSzPts val="1100"/>
              <a:buChar char="❖"/>
            </a:pPr>
            <a:r>
              <a:rPr lang="en" sz="1100">
                <a:latin typeface="Archivo"/>
                <a:ea typeface="Archivo"/>
                <a:cs typeface="Archivo"/>
                <a:sym typeface="Archivo"/>
              </a:rPr>
              <a:t>Demonstrates </a:t>
            </a:r>
            <a:r>
              <a:rPr b="1" lang="en" sz="1100">
                <a:latin typeface="Archivo"/>
                <a:ea typeface="Archivo"/>
                <a:cs typeface="Archivo"/>
                <a:sym typeface="Archivo"/>
              </a:rPr>
              <a:t>cardiometabolic benefits</a:t>
            </a:r>
            <a:r>
              <a:rPr lang="en" sz="1100">
                <a:latin typeface="Archivo"/>
                <a:ea typeface="Archivo"/>
                <a:cs typeface="Archivo"/>
                <a:sym typeface="Archivo"/>
              </a:rPr>
              <a:t> beyond glycemic control</a:t>
            </a:r>
            <a:br>
              <a:rPr lang="en" sz="1100">
                <a:latin typeface="Archivo"/>
                <a:ea typeface="Archivo"/>
                <a:cs typeface="Archivo"/>
                <a:sym typeface="Archivo"/>
              </a:rPr>
            </a:br>
            <a:endParaRPr sz="1100">
              <a:latin typeface="Archivo"/>
              <a:ea typeface="Archivo"/>
              <a:cs typeface="Archivo"/>
              <a:sym typeface="Archivo"/>
            </a:endParaRPr>
          </a:p>
          <a:p>
            <a:pPr indent="-298450" lvl="0" marL="457200" rtl="0" algn="ctr">
              <a:spcBef>
                <a:spcPts val="0"/>
              </a:spcBef>
              <a:spcAft>
                <a:spcPts val="0"/>
              </a:spcAft>
              <a:buSzPts val="1100"/>
              <a:buChar char="❖"/>
            </a:pPr>
            <a:r>
              <a:rPr lang="en" sz="1100">
                <a:latin typeface="Archivo"/>
                <a:ea typeface="Archivo"/>
                <a:cs typeface="Archivo"/>
                <a:sym typeface="Archivo"/>
              </a:rPr>
              <a:t>GLP-1 receptor agonism is a </a:t>
            </a:r>
            <a:r>
              <a:rPr b="1" lang="en" sz="1100">
                <a:latin typeface="Archivo"/>
                <a:ea typeface="Archivo"/>
                <a:cs typeface="Archivo"/>
                <a:sym typeface="Archivo"/>
              </a:rPr>
              <a:t>clinically validated therapeutic mechanism</a:t>
            </a:r>
            <a:endParaRPr b="1" sz="1100">
              <a:latin typeface="Archivo"/>
              <a:ea typeface="Archivo"/>
              <a:cs typeface="Archivo"/>
              <a:sym typeface="Archiv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chivo"/>
              <a:ea typeface="Archivo"/>
              <a:cs typeface="Archivo"/>
              <a:sym typeface="Archivo"/>
            </a:endParaRPr>
          </a:p>
        </p:txBody>
      </p:sp>
      <p:grpSp>
        <p:nvGrpSpPr>
          <p:cNvPr id="256" name="Google Shape;256;p40"/>
          <p:cNvGrpSpPr/>
          <p:nvPr/>
        </p:nvGrpSpPr>
        <p:grpSpPr>
          <a:xfrm>
            <a:off x="658960" y="4042645"/>
            <a:ext cx="601235" cy="597337"/>
            <a:chOff x="-22845575" y="3504075"/>
            <a:chExt cx="296950" cy="295025"/>
          </a:xfrm>
        </p:grpSpPr>
        <p:sp>
          <p:nvSpPr>
            <p:cNvPr id="257" name="Google Shape;257;p40"/>
            <p:cNvSpPr/>
            <p:nvPr/>
          </p:nvSpPr>
          <p:spPr>
            <a:xfrm>
              <a:off x="-22688825" y="3504100"/>
              <a:ext cx="140200" cy="295000"/>
            </a:xfrm>
            <a:custGeom>
              <a:rect b="b" l="l" r="r" t="t"/>
              <a:pathLst>
                <a:path extrusionOk="0" h="11800" w="5608">
                  <a:moveTo>
                    <a:pt x="1465" y="2908"/>
                  </a:moveTo>
                  <a:cubicBezTo>
                    <a:pt x="1552" y="2908"/>
                    <a:pt x="1638" y="2931"/>
                    <a:pt x="1701" y="2979"/>
                  </a:cubicBezTo>
                  <a:cubicBezTo>
                    <a:pt x="1827" y="3105"/>
                    <a:pt x="1827" y="3357"/>
                    <a:pt x="1701" y="3451"/>
                  </a:cubicBezTo>
                  <a:cubicBezTo>
                    <a:pt x="1292" y="3861"/>
                    <a:pt x="1292" y="4522"/>
                    <a:pt x="1701" y="4932"/>
                  </a:cubicBezTo>
                  <a:cubicBezTo>
                    <a:pt x="1827" y="5026"/>
                    <a:pt x="1827" y="5279"/>
                    <a:pt x="1701" y="5373"/>
                  </a:cubicBezTo>
                  <a:cubicBezTo>
                    <a:pt x="1632" y="5477"/>
                    <a:pt x="1544" y="5524"/>
                    <a:pt x="1452" y="5524"/>
                  </a:cubicBezTo>
                  <a:cubicBezTo>
                    <a:pt x="1377" y="5524"/>
                    <a:pt x="1300" y="5493"/>
                    <a:pt x="1229" y="5436"/>
                  </a:cubicBezTo>
                  <a:cubicBezTo>
                    <a:pt x="567" y="4774"/>
                    <a:pt x="567" y="3672"/>
                    <a:pt x="1229" y="2979"/>
                  </a:cubicBezTo>
                  <a:cubicBezTo>
                    <a:pt x="1292" y="2931"/>
                    <a:pt x="1378" y="2908"/>
                    <a:pt x="1465" y="2908"/>
                  </a:cubicBezTo>
                  <a:close/>
                  <a:moveTo>
                    <a:pt x="2461" y="7313"/>
                  </a:moveTo>
                  <a:cubicBezTo>
                    <a:pt x="2532" y="7313"/>
                    <a:pt x="2605" y="7318"/>
                    <a:pt x="2678" y="7326"/>
                  </a:cubicBezTo>
                  <a:cubicBezTo>
                    <a:pt x="2867" y="7358"/>
                    <a:pt x="3025" y="7515"/>
                    <a:pt x="2993" y="7704"/>
                  </a:cubicBezTo>
                  <a:cubicBezTo>
                    <a:pt x="2962" y="7925"/>
                    <a:pt x="2804" y="8019"/>
                    <a:pt x="2615" y="8019"/>
                  </a:cubicBezTo>
                  <a:cubicBezTo>
                    <a:pt x="2579" y="8016"/>
                    <a:pt x="2543" y="8014"/>
                    <a:pt x="2507" y="8014"/>
                  </a:cubicBezTo>
                  <a:cubicBezTo>
                    <a:pt x="1947" y="8014"/>
                    <a:pt x="1418" y="8467"/>
                    <a:pt x="1418" y="9059"/>
                  </a:cubicBezTo>
                  <a:cubicBezTo>
                    <a:pt x="1418" y="9248"/>
                    <a:pt x="1260" y="9406"/>
                    <a:pt x="1071" y="9406"/>
                  </a:cubicBezTo>
                  <a:cubicBezTo>
                    <a:pt x="882" y="9406"/>
                    <a:pt x="725" y="9248"/>
                    <a:pt x="725" y="9059"/>
                  </a:cubicBezTo>
                  <a:cubicBezTo>
                    <a:pt x="725" y="8091"/>
                    <a:pt x="1490" y="7313"/>
                    <a:pt x="2461" y="7313"/>
                  </a:cubicBezTo>
                  <a:close/>
                  <a:moveTo>
                    <a:pt x="1060" y="0"/>
                  </a:moveTo>
                  <a:cubicBezTo>
                    <a:pt x="689" y="0"/>
                    <a:pt x="327" y="130"/>
                    <a:pt x="0" y="364"/>
                  </a:cubicBezTo>
                  <a:lnTo>
                    <a:pt x="0" y="5247"/>
                  </a:lnTo>
                  <a:cubicBezTo>
                    <a:pt x="0" y="5814"/>
                    <a:pt x="473" y="6255"/>
                    <a:pt x="1040" y="6255"/>
                  </a:cubicBezTo>
                  <a:cubicBezTo>
                    <a:pt x="1229" y="6255"/>
                    <a:pt x="1386" y="6413"/>
                    <a:pt x="1386" y="6602"/>
                  </a:cubicBezTo>
                  <a:cubicBezTo>
                    <a:pt x="1386" y="6822"/>
                    <a:pt x="1229" y="6948"/>
                    <a:pt x="1040" y="6948"/>
                  </a:cubicBezTo>
                  <a:cubicBezTo>
                    <a:pt x="630" y="6948"/>
                    <a:pt x="284" y="6854"/>
                    <a:pt x="0" y="6602"/>
                  </a:cubicBezTo>
                  <a:lnTo>
                    <a:pt x="0" y="11453"/>
                  </a:lnTo>
                  <a:cubicBezTo>
                    <a:pt x="284" y="11705"/>
                    <a:pt x="630" y="11800"/>
                    <a:pt x="1040" y="11800"/>
                  </a:cubicBezTo>
                  <a:cubicBezTo>
                    <a:pt x="1733" y="11800"/>
                    <a:pt x="2363" y="11359"/>
                    <a:pt x="2647" y="10760"/>
                  </a:cubicBezTo>
                  <a:cubicBezTo>
                    <a:pt x="3497" y="10634"/>
                    <a:pt x="4190" y="9910"/>
                    <a:pt x="4190" y="9028"/>
                  </a:cubicBezTo>
                  <a:cubicBezTo>
                    <a:pt x="4190" y="8902"/>
                    <a:pt x="4159" y="8776"/>
                    <a:pt x="4159" y="8618"/>
                  </a:cubicBezTo>
                  <a:cubicBezTo>
                    <a:pt x="4505" y="8555"/>
                    <a:pt x="4820" y="8397"/>
                    <a:pt x="5104" y="8145"/>
                  </a:cubicBezTo>
                  <a:cubicBezTo>
                    <a:pt x="5419" y="7830"/>
                    <a:pt x="5608" y="7389"/>
                    <a:pt x="5608" y="6917"/>
                  </a:cubicBezTo>
                  <a:cubicBezTo>
                    <a:pt x="5608" y="6539"/>
                    <a:pt x="5482" y="6192"/>
                    <a:pt x="5261" y="5909"/>
                  </a:cubicBezTo>
                  <a:cubicBezTo>
                    <a:pt x="5482" y="5594"/>
                    <a:pt x="5608" y="5247"/>
                    <a:pt x="5608" y="4869"/>
                  </a:cubicBezTo>
                  <a:cubicBezTo>
                    <a:pt x="5608" y="4396"/>
                    <a:pt x="5387" y="3987"/>
                    <a:pt x="5072" y="3672"/>
                  </a:cubicBezTo>
                  <a:cubicBezTo>
                    <a:pt x="4852" y="3420"/>
                    <a:pt x="4505" y="3262"/>
                    <a:pt x="4127" y="3199"/>
                  </a:cubicBezTo>
                  <a:cubicBezTo>
                    <a:pt x="4253" y="2632"/>
                    <a:pt x="4096" y="2002"/>
                    <a:pt x="3655" y="1561"/>
                  </a:cubicBezTo>
                  <a:cubicBezTo>
                    <a:pt x="3403" y="1309"/>
                    <a:pt x="3025" y="1120"/>
                    <a:pt x="2647" y="1088"/>
                  </a:cubicBezTo>
                  <a:cubicBezTo>
                    <a:pt x="2394" y="584"/>
                    <a:pt x="1985" y="143"/>
                    <a:pt x="1449" y="49"/>
                  </a:cubicBezTo>
                  <a:cubicBezTo>
                    <a:pt x="1319" y="16"/>
                    <a:pt x="1189" y="0"/>
                    <a:pt x="1060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anchorCtr="0" anchor="ctr" bIns="155375" lIns="155375" spcFirstLastPara="1" rIns="155375" wrap="square" tIns="1553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8" name="Google Shape;258;p40"/>
            <p:cNvSpPr/>
            <p:nvPr/>
          </p:nvSpPr>
          <p:spPr>
            <a:xfrm>
              <a:off x="-22845575" y="3504075"/>
              <a:ext cx="139425" cy="294250"/>
            </a:xfrm>
            <a:custGeom>
              <a:rect b="b" l="l" r="r" t="t"/>
              <a:pathLst>
                <a:path extrusionOk="0" h="11770" w="5577">
                  <a:moveTo>
                    <a:pt x="4187" y="2948"/>
                  </a:moveTo>
                  <a:cubicBezTo>
                    <a:pt x="4277" y="2948"/>
                    <a:pt x="4364" y="2980"/>
                    <a:pt x="4411" y="3043"/>
                  </a:cubicBezTo>
                  <a:cubicBezTo>
                    <a:pt x="5104" y="3673"/>
                    <a:pt x="5104" y="4775"/>
                    <a:pt x="4411" y="5437"/>
                  </a:cubicBezTo>
                  <a:cubicBezTo>
                    <a:pt x="4364" y="5500"/>
                    <a:pt x="4277" y="5532"/>
                    <a:pt x="4187" y="5532"/>
                  </a:cubicBezTo>
                  <a:cubicBezTo>
                    <a:pt x="4096" y="5532"/>
                    <a:pt x="4002" y="5500"/>
                    <a:pt x="3939" y="5437"/>
                  </a:cubicBezTo>
                  <a:cubicBezTo>
                    <a:pt x="3844" y="5311"/>
                    <a:pt x="3844" y="5090"/>
                    <a:pt x="3939" y="4964"/>
                  </a:cubicBezTo>
                  <a:cubicBezTo>
                    <a:pt x="4348" y="4555"/>
                    <a:pt x="4348" y="3893"/>
                    <a:pt x="3939" y="3515"/>
                  </a:cubicBezTo>
                  <a:cubicBezTo>
                    <a:pt x="3844" y="3389"/>
                    <a:pt x="3844" y="3137"/>
                    <a:pt x="3939" y="3043"/>
                  </a:cubicBezTo>
                  <a:cubicBezTo>
                    <a:pt x="4002" y="2980"/>
                    <a:pt x="4096" y="2948"/>
                    <a:pt x="4187" y="2948"/>
                  </a:cubicBezTo>
                  <a:close/>
                  <a:moveTo>
                    <a:pt x="3148" y="7314"/>
                  </a:moveTo>
                  <a:cubicBezTo>
                    <a:pt x="4123" y="7314"/>
                    <a:pt x="4915" y="8092"/>
                    <a:pt x="4915" y="9060"/>
                  </a:cubicBezTo>
                  <a:cubicBezTo>
                    <a:pt x="4915" y="9249"/>
                    <a:pt x="4726" y="9407"/>
                    <a:pt x="4537" y="9407"/>
                  </a:cubicBezTo>
                  <a:cubicBezTo>
                    <a:pt x="4348" y="9407"/>
                    <a:pt x="4191" y="9249"/>
                    <a:pt x="4191" y="9060"/>
                  </a:cubicBezTo>
                  <a:cubicBezTo>
                    <a:pt x="4191" y="8468"/>
                    <a:pt x="3662" y="8015"/>
                    <a:pt x="3101" y="8015"/>
                  </a:cubicBezTo>
                  <a:cubicBezTo>
                    <a:pt x="3066" y="8015"/>
                    <a:pt x="3030" y="8017"/>
                    <a:pt x="2994" y="8020"/>
                  </a:cubicBezTo>
                  <a:cubicBezTo>
                    <a:pt x="2968" y="8029"/>
                    <a:pt x="2944" y="8033"/>
                    <a:pt x="2920" y="8033"/>
                  </a:cubicBezTo>
                  <a:cubicBezTo>
                    <a:pt x="2765" y="8033"/>
                    <a:pt x="2643" y="7869"/>
                    <a:pt x="2616" y="7705"/>
                  </a:cubicBezTo>
                  <a:cubicBezTo>
                    <a:pt x="2584" y="7516"/>
                    <a:pt x="2742" y="7359"/>
                    <a:pt x="2931" y="7327"/>
                  </a:cubicBezTo>
                  <a:cubicBezTo>
                    <a:pt x="3004" y="7319"/>
                    <a:pt x="3077" y="7314"/>
                    <a:pt x="3148" y="7314"/>
                  </a:cubicBezTo>
                  <a:close/>
                  <a:moveTo>
                    <a:pt x="4581" y="0"/>
                  </a:moveTo>
                  <a:cubicBezTo>
                    <a:pt x="4444" y="0"/>
                    <a:pt x="4303" y="16"/>
                    <a:pt x="4159" y="50"/>
                  </a:cubicBezTo>
                  <a:cubicBezTo>
                    <a:pt x="3592" y="144"/>
                    <a:pt x="3214" y="585"/>
                    <a:pt x="2962" y="1089"/>
                  </a:cubicBezTo>
                  <a:cubicBezTo>
                    <a:pt x="2584" y="1152"/>
                    <a:pt x="2206" y="1310"/>
                    <a:pt x="1954" y="1562"/>
                  </a:cubicBezTo>
                  <a:cubicBezTo>
                    <a:pt x="1513" y="2003"/>
                    <a:pt x="1355" y="2633"/>
                    <a:pt x="1481" y="3200"/>
                  </a:cubicBezTo>
                  <a:cubicBezTo>
                    <a:pt x="1135" y="3232"/>
                    <a:pt x="820" y="3389"/>
                    <a:pt x="536" y="3673"/>
                  </a:cubicBezTo>
                  <a:cubicBezTo>
                    <a:pt x="221" y="3988"/>
                    <a:pt x="1" y="4397"/>
                    <a:pt x="1" y="4870"/>
                  </a:cubicBezTo>
                  <a:cubicBezTo>
                    <a:pt x="1" y="5280"/>
                    <a:pt x="127" y="5626"/>
                    <a:pt x="379" y="5910"/>
                  </a:cubicBezTo>
                  <a:cubicBezTo>
                    <a:pt x="127" y="6225"/>
                    <a:pt x="1" y="6571"/>
                    <a:pt x="1" y="6918"/>
                  </a:cubicBezTo>
                  <a:cubicBezTo>
                    <a:pt x="1" y="7390"/>
                    <a:pt x="221" y="7831"/>
                    <a:pt x="536" y="8146"/>
                  </a:cubicBezTo>
                  <a:cubicBezTo>
                    <a:pt x="788" y="8430"/>
                    <a:pt x="1135" y="8588"/>
                    <a:pt x="1481" y="8619"/>
                  </a:cubicBezTo>
                  <a:cubicBezTo>
                    <a:pt x="1229" y="9690"/>
                    <a:pt x="1985" y="10604"/>
                    <a:pt x="2931" y="10698"/>
                  </a:cubicBezTo>
                  <a:cubicBezTo>
                    <a:pt x="3214" y="11328"/>
                    <a:pt x="3781" y="11769"/>
                    <a:pt x="4537" y="11769"/>
                  </a:cubicBezTo>
                  <a:cubicBezTo>
                    <a:pt x="4947" y="11769"/>
                    <a:pt x="5293" y="11612"/>
                    <a:pt x="5577" y="11423"/>
                  </a:cubicBezTo>
                  <a:lnTo>
                    <a:pt x="5577" y="6571"/>
                  </a:lnTo>
                  <a:cubicBezTo>
                    <a:pt x="5293" y="6823"/>
                    <a:pt x="4947" y="6918"/>
                    <a:pt x="4537" y="6918"/>
                  </a:cubicBezTo>
                  <a:cubicBezTo>
                    <a:pt x="4348" y="6918"/>
                    <a:pt x="4191" y="6760"/>
                    <a:pt x="4191" y="6571"/>
                  </a:cubicBezTo>
                  <a:cubicBezTo>
                    <a:pt x="4191" y="6382"/>
                    <a:pt x="4348" y="6225"/>
                    <a:pt x="4537" y="6225"/>
                  </a:cubicBezTo>
                  <a:cubicBezTo>
                    <a:pt x="5136" y="6225"/>
                    <a:pt x="5577" y="5752"/>
                    <a:pt x="5577" y="5185"/>
                  </a:cubicBezTo>
                  <a:lnTo>
                    <a:pt x="5577" y="302"/>
                  </a:lnTo>
                  <a:cubicBezTo>
                    <a:pt x="5300" y="117"/>
                    <a:pt x="4956" y="0"/>
                    <a:pt x="4581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anchorCtr="0" anchor="ctr" bIns="155375" lIns="155375" spcFirstLastPara="1" rIns="155375" wrap="square" tIns="1553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41"/>
          <p:cNvSpPr/>
          <p:nvPr/>
        </p:nvSpPr>
        <p:spPr>
          <a:xfrm>
            <a:off x="1460500" y="1251850"/>
            <a:ext cx="6667488" cy="3619512"/>
          </a:xfrm>
          <a:prstGeom prst="cloud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264" name="Google Shape;264;p41"/>
          <p:cNvSpPr txBox="1"/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/>
              <a:t>Why Native GLP-1 Is Not Therapeutically Viable</a:t>
            </a:r>
            <a:endParaRPr sz="2300"/>
          </a:p>
        </p:txBody>
      </p:sp>
      <p:sp>
        <p:nvSpPr>
          <p:cNvPr id="265" name="Google Shape;265;p41"/>
          <p:cNvSpPr/>
          <p:nvPr/>
        </p:nvSpPr>
        <p:spPr>
          <a:xfrm>
            <a:off x="713100" y="1112200"/>
            <a:ext cx="7717800" cy="615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66" name="Google Shape;266;p41" title="ncstate-brick-4x1-red-ma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9726" y="77477"/>
            <a:ext cx="1709425" cy="268775"/>
          </a:xfrm>
          <a:prstGeom prst="rect">
            <a:avLst/>
          </a:prstGeom>
          <a:noFill/>
          <a:ln>
            <a:noFill/>
          </a:ln>
        </p:spPr>
      </p:pic>
      <p:sp>
        <p:nvSpPr>
          <p:cNvPr id="267" name="Google Shape;267;p41"/>
          <p:cNvSpPr txBox="1"/>
          <p:nvPr>
            <p:ph idx="1" type="subTitle"/>
          </p:nvPr>
        </p:nvSpPr>
        <p:spPr>
          <a:xfrm>
            <a:off x="2231550" y="1576375"/>
            <a:ext cx="5497200" cy="310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Extremely short plasma half-life (~1–2 minutes)</a:t>
            </a:r>
            <a:br>
              <a:rPr b="1" lang="en" sz="120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</a:br>
            <a:endParaRPr b="1" sz="1200">
              <a:solidFill>
                <a:srgbClr val="000000"/>
              </a:solidFill>
              <a:latin typeface="Archivo"/>
              <a:ea typeface="Archivo"/>
              <a:cs typeface="Archivo"/>
              <a:sym typeface="Archivo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Rapid enzymatic cleavage by </a:t>
            </a:r>
            <a:r>
              <a:rPr b="1" lang="en" sz="120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DPP-IV</a:t>
            </a:r>
            <a:r>
              <a:rPr lang="en" sz="120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at position 8</a:t>
            </a:r>
            <a:br>
              <a:rPr lang="en" sz="120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</a:br>
            <a:endParaRPr sz="1200">
              <a:solidFill>
                <a:srgbClr val="000000"/>
              </a:solidFill>
              <a:latin typeface="Archivo"/>
              <a:ea typeface="Archivo"/>
              <a:cs typeface="Archivo"/>
              <a:sym typeface="Archivo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Fast </a:t>
            </a:r>
            <a:r>
              <a:rPr b="1" lang="en" sz="120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renal clearance</a:t>
            </a:r>
            <a:r>
              <a:rPr lang="en" sz="120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due to small size &amp; hydrophilicity</a:t>
            </a:r>
            <a:br>
              <a:rPr lang="en" sz="120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</a:br>
            <a:endParaRPr sz="1200">
              <a:solidFill>
                <a:srgbClr val="000000"/>
              </a:solidFill>
              <a:latin typeface="Archivo"/>
              <a:ea typeface="Archivo"/>
              <a:cs typeface="Archivo"/>
              <a:sym typeface="Archivo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Cannot achieve therapeutic exposure </a:t>
            </a:r>
            <a:r>
              <a:rPr b="1" lang="en" sz="120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without modification</a:t>
            </a:r>
            <a:br>
              <a:rPr b="1" lang="en" sz="120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</a:br>
            <a:endParaRPr b="1" sz="1200">
              <a:solidFill>
                <a:srgbClr val="000000"/>
              </a:solidFill>
              <a:latin typeface="Archivo"/>
              <a:ea typeface="Archivo"/>
              <a:cs typeface="Archivo"/>
              <a:sym typeface="Archivo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Need engineered analogue with </a:t>
            </a:r>
            <a:r>
              <a:rPr b="1" lang="en" sz="120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stability + PK extension</a:t>
            </a:r>
            <a:endParaRPr b="1" sz="1200">
              <a:solidFill>
                <a:srgbClr val="000000"/>
              </a:solidFill>
              <a:latin typeface="Archivo"/>
              <a:ea typeface="Archivo"/>
              <a:cs typeface="Archivo"/>
              <a:sym typeface="Archiv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Archivo"/>
              <a:ea typeface="Archivo"/>
              <a:cs typeface="Archivo"/>
              <a:sym typeface="Archivo"/>
            </a:endParaRPr>
          </a:p>
        </p:txBody>
      </p:sp>
      <p:grpSp>
        <p:nvGrpSpPr>
          <p:cNvPr id="268" name="Google Shape;268;p41"/>
          <p:cNvGrpSpPr/>
          <p:nvPr/>
        </p:nvGrpSpPr>
        <p:grpSpPr>
          <a:xfrm>
            <a:off x="589642" y="3648901"/>
            <a:ext cx="744840" cy="742925"/>
            <a:chOff x="-28461325" y="3545475"/>
            <a:chExt cx="296950" cy="296175"/>
          </a:xfrm>
        </p:grpSpPr>
        <p:sp>
          <p:nvSpPr>
            <p:cNvPr id="269" name="Google Shape;269;p41"/>
            <p:cNvSpPr/>
            <p:nvPr/>
          </p:nvSpPr>
          <p:spPr>
            <a:xfrm>
              <a:off x="-28461325" y="3666775"/>
              <a:ext cx="34675" cy="52775"/>
            </a:xfrm>
            <a:custGeom>
              <a:rect b="b" l="l" r="r" t="t"/>
              <a:pathLst>
                <a:path extrusionOk="0" h="2111" w="1387">
                  <a:moveTo>
                    <a:pt x="0" y="0"/>
                  </a:moveTo>
                  <a:lnTo>
                    <a:pt x="0" y="2111"/>
                  </a:lnTo>
                  <a:lnTo>
                    <a:pt x="1386" y="2111"/>
                  </a:lnTo>
                  <a:lnTo>
                    <a:pt x="1386" y="0"/>
                  </a:ln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anchorCtr="0" anchor="ctr" bIns="192500" lIns="192500" spcFirstLastPara="1" rIns="192500" wrap="square" tIns="1925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0" name="Google Shape;270;p41"/>
            <p:cNvSpPr/>
            <p:nvPr/>
          </p:nvSpPr>
          <p:spPr>
            <a:xfrm>
              <a:off x="-28461325" y="3737650"/>
              <a:ext cx="52775" cy="17350"/>
            </a:xfrm>
            <a:custGeom>
              <a:rect b="b" l="l" r="r" t="t"/>
              <a:pathLst>
                <a:path extrusionOk="0" h="694" w="2111">
                  <a:moveTo>
                    <a:pt x="0" y="1"/>
                  </a:moveTo>
                  <a:lnTo>
                    <a:pt x="0" y="694"/>
                  </a:lnTo>
                  <a:lnTo>
                    <a:pt x="1733" y="694"/>
                  </a:lnTo>
                  <a:cubicBezTo>
                    <a:pt x="1954" y="694"/>
                    <a:pt x="2111" y="536"/>
                    <a:pt x="2111" y="347"/>
                  </a:cubicBezTo>
                  <a:cubicBezTo>
                    <a:pt x="2111" y="158"/>
                    <a:pt x="1954" y="1"/>
                    <a:pt x="1733" y="1"/>
                  </a:cubicBez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anchorCtr="0" anchor="ctr" bIns="192500" lIns="192500" spcFirstLastPara="1" rIns="192500" wrap="square" tIns="1925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1" name="Google Shape;271;p41"/>
            <p:cNvSpPr/>
            <p:nvPr/>
          </p:nvSpPr>
          <p:spPr>
            <a:xfrm>
              <a:off x="-28461325" y="3632100"/>
              <a:ext cx="52775" cy="17375"/>
            </a:xfrm>
            <a:custGeom>
              <a:rect b="b" l="l" r="r" t="t"/>
              <a:pathLst>
                <a:path extrusionOk="0" h="695" w="2111">
                  <a:moveTo>
                    <a:pt x="0" y="1"/>
                  </a:moveTo>
                  <a:lnTo>
                    <a:pt x="0" y="694"/>
                  </a:lnTo>
                  <a:lnTo>
                    <a:pt x="1733" y="694"/>
                  </a:lnTo>
                  <a:cubicBezTo>
                    <a:pt x="1954" y="694"/>
                    <a:pt x="2111" y="537"/>
                    <a:pt x="2111" y="348"/>
                  </a:cubicBezTo>
                  <a:cubicBezTo>
                    <a:pt x="2111" y="159"/>
                    <a:pt x="1954" y="1"/>
                    <a:pt x="1733" y="1"/>
                  </a:cubicBez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anchorCtr="0" anchor="ctr" bIns="192500" lIns="192500" spcFirstLastPara="1" rIns="192500" wrap="square" tIns="1925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2" name="Google Shape;272;p41"/>
            <p:cNvSpPr/>
            <p:nvPr/>
          </p:nvSpPr>
          <p:spPr>
            <a:xfrm>
              <a:off x="-28460550" y="3545475"/>
              <a:ext cx="296175" cy="296175"/>
            </a:xfrm>
            <a:custGeom>
              <a:rect b="b" l="l" r="r" t="t"/>
              <a:pathLst>
                <a:path extrusionOk="0" h="11847" w="11847">
                  <a:moveTo>
                    <a:pt x="2427" y="0"/>
                  </a:moveTo>
                  <a:cubicBezTo>
                    <a:pt x="1072" y="0"/>
                    <a:pt x="1" y="1103"/>
                    <a:pt x="1" y="2426"/>
                  </a:cubicBezTo>
                  <a:lnTo>
                    <a:pt x="1" y="2804"/>
                  </a:lnTo>
                  <a:lnTo>
                    <a:pt x="1355" y="2804"/>
                  </a:lnTo>
                  <a:lnTo>
                    <a:pt x="1355" y="2426"/>
                  </a:lnTo>
                  <a:cubicBezTo>
                    <a:pt x="1355" y="1859"/>
                    <a:pt x="1828" y="1418"/>
                    <a:pt x="2395" y="1418"/>
                  </a:cubicBezTo>
                  <a:lnTo>
                    <a:pt x="9358" y="1418"/>
                  </a:lnTo>
                  <a:cubicBezTo>
                    <a:pt x="9956" y="1418"/>
                    <a:pt x="10366" y="1891"/>
                    <a:pt x="10366" y="2426"/>
                  </a:cubicBezTo>
                  <a:lnTo>
                    <a:pt x="10366" y="9420"/>
                  </a:lnTo>
                  <a:cubicBezTo>
                    <a:pt x="10366" y="9987"/>
                    <a:pt x="9893" y="10429"/>
                    <a:pt x="9358" y="10429"/>
                  </a:cubicBezTo>
                  <a:lnTo>
                    <a:pt x="2395" y="10429"/>
                  </a:lnTo>
                  <a:cubicBezTo>
                    <a:pt x="1797" y="10429"/>
                    <a:pt x="1355" y="9956"/>
                    <a:pt x="1355" y="9420"/>
                  </a:cubicBezTo>
                  <a:lnTo>
                    <a:pt x="1355" y="9042"/>
                  </a:lnTo>
                  <a:lnTo>
                    <a:pt x="1" y="9042"/>
                  </a:lnTo>
                  <a:lnTo>
                    <a:pt x="1" y="9420"/>
                  </a:lnTo>
                  <a:cubicBezTo>
                    <a:pt x="1" y="10744"/>
                    <a:pt x="1103" y="11846"/>
                    <a:pt x="2427" y="11846"/>
                  </a:cubicBezTo>
                  <a:lnTo>
                    <a:pt x="9389" y="11846"/>
                  </a:lnTo>
                  <a:cubicBezTo>
                    <a:pt x="10744" y="11846"/>
                    <a:pt x="11847" y="10744"/>
                    <a:pt x="11847" y="9420"/>
                  </a:cubicBezTo>
                  <a:lnTo>
                    <a:pt x="11847" y="2426"/>
                  </a:lnTo>
                  <a:cubicBezTo>
                    <a:pt x="11847" y="1103"/>
                    <a:pt x="10744" y="0"/>
                    <a:pt x="9389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anchorCtr="0" anchor="ctr" bIns="192500" lIns="192500" spcFirstLastPara="1" rIns="192500" wrap="square" tIns="1925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3" name="Google Shape;273;p41"/>
            <p:cNvSpPr/>
            <p:nvPr/>
          </p:nvSpPr>
          <p:spPr>
            <a:xfrm>
              <a:off x="-28347925" y="3649450"/>
              <a:ext cx="86675" cy="86650"/>
            </a:xfrm>
            <a:custGeom>
              <a:rect b="b" l="l" r="r" t="t"/>
              <a:pathLst>
                <a:path extrusionOk="0" h="3466" w="3467">
                  <a:moveTo>
                    <a:pt x="1387" y="0"/>
                  </a:moveTo>
                  <a:lnTo>
                    <a:pt x="1387" y="1040"/>
                  </a:lnTo>
                  <a:cubicBezTo>
                    <a:pt x="1387" y="1229"/>
                    <a:pt x="1230" y="1386"/>
                    <a:pt x="1041" y="1386"/>
                  </a:cubicBezTo>
                  <a:lnTo>
                    <a:pt x="1" y="1386"/>
                  </a:lnTo>
                  <a:lnTo>
                    <a:pt x="1" y="2111"/>
                  </a:lnTo>
                  <a:lnTo>
                    <a:pt x="1041" y="2111"/>
                  </a:lnTo>
                  <a:cubicBezTo>
                    <a:pt x="1230" y="2111"/>
                    <a:pt x="1387" y="2268"/>
                    <a:pt x="1387" y="2457"/>
                  </a:cubicBezTo>
                  <a:lnTo>
                    <a:pt x="1387" y="3466"/>
                  </a:lnTo>
                  <a:lnTo>
                    <a:pt x="2080" y="3466"/>
                  </a:lnTo>
                  <a:lnTo>
                    <a:pt x="2080" y="2457"/>
                  </a:lnTo>
                  <a:cubicBezTo>
                    <a:pt x="2080" y="2268"/>
                    <a:pt x="2238" y="2111"/>
                    <a:pt x="2458" y="2111"/>
                  </a:cubicBezTo>
                  <a:lnTo>
                    <a:pt x="3467" y="2111"/>
                  </a:lnTo>
                  <a:lnTo>
                    <a:pt x="3467" y="1386"/>
                  </a:lnTo>
                  <a:lnTo>
                    <a:pt x="2458" y="1386"/>
                  </a:lnTo>
                  <a:cubicBezTo>
                    <a:pt x="2238" y="1386"/>
                    <a:pt x="2080" y="1229"/>
                    <a:pt x="2080" y="1040"/>
                  </a:cubicBezTo>
                  <a:lnTo>
                    <a:pt x="2080" y="0"/>
                  </a:ln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anchorCtr="0" anchor="ctr" bIns="192500" lIns="192500" spcFirstLastPara="1" rIns="192500" wrap="square" tIns="1925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4" name="Google Shape;274;p41"/>
            <p:cNvSpPr/>
            <p:nvPr/>
          </p:nvSpPr>
          <p:spPr>
            <a:xfrm>
              <a:off x="-28408550" y="3597450"/>
              <a:ext cx="191400" cy="192200"/>
            </a:xfrm>
            <a:custGeom>
              <a:rect b="b" l="l" r="r" t="t"/>
              <a:pathLst>
                <a:path extrusionOk="0" h="7688" w="7656">
                  <a:moveTo>
                    <a:pt x="4883" y="1418"/>
                  </a:moveTo>
                  <a:cubicBezTo>
                    <a:pt x="5072" y="1418"/>
                    <a:pt x="5230" y="1576"/>
                    <a:pt x="5230" y="1765"/>
                  </a:cubicBezTo>
                  <a:lnTo>
                    <a:pt x="5230" y="2805"/>
                  </a:lnTo>
                  <a:lnTo>
                    <a:pt x="6238" y="2805"/>
                  </a:lnTo>
                  <a:cubicBezTo>
                    <a:pt x="6459" y="2805"/>
                    <a:pt x="6616" y="2962"/>
                    <a:pt x="6616" y="3151"/>
                  </a:cubicBezTo>
                  <a:lnTo>
                    <a:pt x="6616" y="4537"/>
                  </a:lnTo>
                  <a:cubicBezTo>
                    <a:pt x="6616" y="4726"/>
                    <a:pt x="6459" y="4884"/>
                    <a:pt x="6238" y="4884"/>
                  </a:cubicBezTo>
                  <a:lnTo>
                    <a:pt x="5230" y="4884"/>
                  </a:lnTo>
                  <a:lnTo>
                    <a:pt x="5230" y="5924"/>
                  </a:lnTo>
                  <a:cubicBezTo>
                    <a:pt x="5230" y="6113"/>
                    <a:pt x="5072" y="6270"/>
                    <a:pt x="4883" y="6270"/>
                  </a:cubicBezTo>
                  <a:lnTo>
                    <a:pt x="3497" y="6270"/>
                  </a:lnTo>
                  <a:cubicBezTo>
                    <a:pt x="3308" y="6270"/>
                    <a:pt x="3151" y="6113"/>
                    <a:pt x="3151" y="5924"/>
                  </a:cubicBezTo>
                  <a:lnTo>
                    <a:pt x="3151" y="4884"/>
                  </a:lnTo>
                  <a:lnTo>
                    <a:pt x="2111" y="4884"/>
                  </a:lnTo>
                  <a:cubicBezTo>
                    <a:pt x="1922" y="4884"/>
                    <a:pt x="1764" y="4726"/>
                    <a:pt x="1764" y="4537"/>
                  </a:cubicBezTo>
                  <a:lnTo>
                    <a:pt x="1764" y="3151"/>
                  </a:lnTo>
                  <a:cubicBezTo>
                    <a:pt x="1764" y="2962"/>
                    <a:pt x="1922" y="2805"/>
                    <a:pt x="2111" y="2805"/>
                  </a:cubicBezTo>
                  <a:lnTo>
                    <a:pt x="3151" y="2805"/>
                  </a:lnTo>
                  <a:lnTo>
                    <a:pt x="3151" y="1765"/>
                  </a:lnTo>
                  <a:cubicBezTo>
                    <a:pt x="3151" y="1576"/>
                    <a:pt x="3308" y="1418"/>
                    <a:pt x="3497" y="1418"/>
                  </a:cubicBezTo>
                  <a:close/>
                  <a:moveTo>
                    <a:pt x="347" y="1"/>
                  </a:moveTo>
                  <a:cubicBezTo>
                    <a:pt x="158" y="1"/>
                    <a:pt x="0" y="158"/>
                    <a:pt x="0" y="347"/>
                  </a:cubicBezTo>
                  <a:lnTo>
                    <a:pt x="0" y="757"/>
                  </a:lnTo>
                  <a:cubicBezTo>
                    <a:pt x="378" y="914"/>
                    <a:pt x="693" y="1261"/>
                    <a:pt x="693" y="1734"/>
                  </a:cubicBezTo>
                  <a:cubicBezTo>
                    <a:pt x="693" y="2175"/>
                    <a:pt x="378" y="2553"/>
                    <a:pt x="0" y="2710"/>
                  </a:cubicBezTo>
                  <a:lnTo>
                    <a:pt x="0" y="4979"/>
                  </a:lnTo>
                  <a:cubicBezTo>
                    <a:pt x="378" y="5136"/>
                    <a:pt x="693" y="5483"/>
                    <a:pt x="693" y="5955"/>
                  </a:cubicBezTo>
                  <a:cubicBezTo>
                    <a:pt x="693" y="6396"/>
                    <a:pt x="441" y="6774"/>
                    <a:pt x="0" y="6932"/>
                  </a:cubicBezTo>
                  <a:lnTo>
                    <a:pt x="0" y="7341"/>
                  </a:lnTo>
                  <a:cubicBezTo>
                    <a:pt x="0" y="7530"/>
                    <a:pt x="158" y="7688"/>
                    <a:pt x="347" y="7688"/>
                  </a:cubicBezTo>
                  <a:lnTo>
                    <a:pt x="7309" y="7688"/>
                  </a:lnTo>
                  <a:cubicBezTo>
                    <a:pt x="7498" y="7688"/>
                    <a:pt x="7656" y="7530"/>
                    <a:pt x="7656" y="7341"/>
                  </a:cubicBezTo>
                  <a:lnTo>
                    <a:pt x="7656" y="347"/>
                  </a:lnTo>
                  <a:cubicBezTo>
                    <a:pt x="7656" y="158"/>
                    <a:pt x="7498" y="1"/>
                    <a:pt x="7309" y="1"/>
                  </a:cubicBez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anchorCtr="0" anchor="ctr" bIns="192500" lIns="192500" spcFirstLastPara="1" rIns="192500" wrap="square" tIns="1925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42"/>
          <p:cNvSpPr txBox="1"/>
          <p:nvPr>
            <p:ph type="title"/>
          </p:nvPr>
        </p:nvSpPr>
        <p:spPr>
          <a:xfrm>
            <a:off x="3231550" y="1982325"/>
            <a:ext cx="5794500" cy="1397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Materials &amp; Methods/Design</a:t>
            </a:r>
            <a:endParaRPr sz="4000"/>
          </a:p>
        </p:txBody>
      </p:sp>
      <p:sp>
        <p:nvSpPr>
          <p:cNvPr id="280" name="Google Shape;280;p42"/>
          <p:cNvSpPr txBox="1"/>
          <p:nvPr>
            <p:ph idx="2" type="title"/>
          </p:nvPr>
        </p:nvSpPr>
        <p:spPr>
          <a:xfrm>
            <a:off x="713225" y="539500"/>
            <a:ext cx="2485500" cy="156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/>
              <a:t>02</a:t>
            </a:r>
            <a:endParaRPr sz="6000"/>
          </a:p>
        </p:txBody>
      </p:sp>
      <p:sp>
        <p:nvSpPr>
          <p:cNvPr id="281" name="Google Shape;281;p42"/>
          <p:cNvSpPr/>
          <p:nvPr/>
        </p:nvSpPr>
        <p:spPr>
          <a:xfrm>
            <a:off x="-881150" y="2107300"/>
            <a:ext cx="4079904" cy="8167457"/>
          </a:xfrm>
          <a:custGeom>
            <a:rect b="b" l="l" r="r" t="t"/>
            <a:pathLst>
              <a:path extrusionOk="0" h="26693" w="13334">
                <a:moveTo>
                  <a:pt x="8898" y="5565"/>
                </a:moveTo>
                <a:cubicBezTo>
                  <a:pt x="9249" y="5565"/>
                  <a:pt x="9524" y="5840"/>
                  <a:pt x="9524" y="6191"/>
                </a:cubicBezTo>
                <a:cubicBezTo>
                  <a:pt x="9524" y="6542"/>
                  <a:pt x="9249" y="6818"/>
                  <a:pt x="8898" y="6818"/>
                </a:cubicBezTo>
                <a:lnTo>
                  <a:pt x="6116" y="6818"/>
                </a:lnTo>
                <a:cubicBezTo>
                  <a:pt x="5765" y="6818"/>
                  <a:pt x="5489" y="6542"/>
                  <a:pt x="5489" y="6191"/>
                </a:cubicBezTo>
                <a:cubicBezTo>
                  <a:pt x="5489" y="5840"/>
                  <a:pt x="5765" y="5565"/>
                  <a:pt x="6116" y="5565"/>
                </a:cubicBezTo>
                <a:close/>
                <a:moveTo>
                  <a:pt x="8898" y="8898"/>
                </a:moveTo>
                <a:cubicBezTo>
                  <a:pt x="9249" y="8898"/>
                  <a:pt x="9524" y="9174"/>
                  <a:pt x="9524" y="9525"/>
                </a:cubicBezTo>
                <a:cubicBezTo>
                  <a:pt x="9524" y="9850"/>
                  <a:pt x="9249" y="10151"/>
                  <a:pt x="8898" y="10151"/>
                </a:cubicBezTo>
                <a:lnTo>
                  <a:pt x="6116" y="10151"/>
                </a:lnTo>
                <a:cubicBezTo>
                  <a:pt x="5765" y="10151"/>
                  <a:pt x="5489" y="9850"/>
                  <a:pt x="5489" y="9525"/>
                </a:cubicBezTo>
                <a:cubicBezTo>
                  <a:pt x="5489" y="9174"/>
                  <a:pt x="5765" y="8898"/>
                  <a:pt x="6116" y="8898"/>
                </a:cubicBezTo>
                <a:close/>
                <a:moveTo>
                  <a:pt x="8898" y="12206"/>
                </a:moveTo>
                <a:cubicBezTo>
                  <a:pt x="9249" y="12206"/>
                  <a:pt x="9524" y="12507"/>
                  <a:pt x="9524" y="12833"/>
                </a:cubicBezTo>
                <a:cubicBezTo>
                  <a:pt x="9524" y="13184"/>
                  <a:pt x="9249" y="13460"/>
                  <a:pt x="8898" y="13460"/>
                </a:cubicBezTo>
                <a:lnTo>
                  <a:pt x="6116" y="13460"/>
                </a:lnTo>
                <a:cubicBezTo>
                  <a:pt x="5765" y="13460"/>
                  <a:pt x="5489" y="13184"/>
                  <a:pt x="5489" y="12833"/>
                </a:cubicBezTo>
                <a:cubicBezTo>
                  <a:pt x="5489" y="12507"/>
                  <a:pt x="5765" y="12206"/>
                  <a:pt x="6116" y="12206"/>
                </a:cubicBezTo>
                <a:close/>
                <a:moveTo>
                  <a:pt x="8898" y="15540"/>
                </a:moveTo>
                <a:cubicBezTo>
                  <a:pt x="9249" y="15540"/>
                  <a:pt x="9524" y="15815"/>
                  <a:pt x="9524" y="16166"/>
                </a:cubicBezTo>
                <a:cubicBezTo>
                  <a:pt x="9524" y="16517"/>
                  <a:pt x="9249" y="16793"/>
                  <a:pt x="8898" y="16793"/>
                </a:cubicBezTo>
                <a:lnTo>
                  <a:pt x="6116" y="16793"/>
                </a:lnTo>
                <a:cubicBezTo>
                  <a:pt x="5765" y="16793"/>
                  <a:pt x="5489" y="16517"/>
                  <a:pt x="5489" y="16166"/>
                </a:cubicBezTo>
                <a:cubicBezTo>
                  <a:pt x="5489" y="15815"/>
                  <a:pt x="5765" y="15540"/>
                  <a:pt x="6116" y="15540"/>
                </a:cubicBezTo>
                <a:close/>
                <a:moveTo>
                  <a:pt x="8898" y="18873"/>
                </a:moveTo>
                <a:cubicBezTo>
                  <a:pt x="9249" y="18873"/>
                  <a:pt x="9524" y="19149"/>
                  <a:pt x="9524" y="19500"/>
                </a:cubicBezTo>
                <a:cubicBezTo>
                  <a:pt x="9524" y="19851"/>
                  <a:pt x="9249" y="20126"/>
                  <a:pt x="8898" y="20126"/>
                </a:cubicBezTo>
                <a:lnTo>
                  <a:pt x="6116" y="20126"/>
                </a:lnTo>
                <a:cubicBezTo>
                  <a:pt x="5765" y="20126"/>
                  <a:pt x="5489" y="19851"/>
                  <a:pt x="5489" y="19500"/>
                </a:cubicBezTo>
                <a:cubicBezTo>
                  <a:pt x="5489" y="19149"/>
                  <a:pt x="5765" y="18873"/>
                  <a:pt x="6116" y="18873"/>
                </a:cubicBezTo>
                <a:close/>
                <a:moveTo>
                  <a:pt x="8898" y="22206"/>
                </a:moveTo>
                <a:cubicBezTo>
                  <a:pt x="9249" y="22206"/>
                  <a:pt x="9524" y="22482"/>
                  <a:pt x="9524" y="22833"/>
                </a:cubicBezTo>
                <a:cubicBezTo>
                  <a:pt x="9524" y="23184"/>
                  <a:pt x="9249" y="23460"/>
                  <a:pt x="8898" y="23460"/>
                </a:cubicBezTo>
                <a:lnTo>
                  <a:pt x="6116" y="23460"/>
                </a:lnTo>
                <a:cubicBezTo>
                  <a:pt x="5765" y="23460"/>
                  <a:pt x="5489" y="23184"/>
                  <a:pt x="5489" y="22833"/>
                </a:cubicBezTo>
                <a:cubicBezTo>
                  <a:pt x="5489" y="22482"/>
                  <a:pt x="5765" y="22206"/>
                  <a:pt x="6116" y="22206"/>
                </a:cubicBezTo>
                <a:close/>
                <a:moveTo>
                  <a:pt x="0" y="1"/>
                </a:moveTo>
                <a:lnTo>
                  <a:pt x="0" y="26693"/>
                </a:lnTo>
                <a:lnTo>
                  <a:pt x="11579" y="26693"/>
                </a:lnTo>
                <a:lnTo>
                  <a:pt x="11579" y="2432"/>
                </a:lnTo>
                <a:lnTo>
                  <a:pt x="13334" y="1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82" name="Google Shape;282;p42" title="ncstate-brick-4x1-red-ma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9726" y="77477"/>
            <a:ext cx="1709425" cy="268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43"/>
          <p:cNvSpPr/>
          <p:nvPr/>
        </p:nvSpPr>
        <p:spPr>
          <a:xfrm>
            <a:off x="713100" y="1112200"/>
            <a:ext cx="7717500" cy="615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" name="Google Shape;288;p43"/>
          <p:cNvSpPr/>
          <p:nvPr/>
        </p:nvSpPr>
        <p:spPr>
          <a:xfrm>
            <a:off x="4480250" y="-424626"/>
            <a:ext cx="5311449" cy="14745854"/>
          </a:xfrm>
          <a:custGeom>
            <a:rect b="b" l="l" r="r" t="t"/>
            <a:pathLst>
              <a:path extrusionOk="0" h="62862" w="16458">
                <a:moveTo>
                  <a:pt x="2214" y="1"/>
                </a:moveTo>
                <a:cubicBezTo>
                  <a:pt x="982" y="1"/>
                  <a:pt x="0" y="982"/>
                  <a:pt x="0" y="2215"/>
                </a:cubicBezTo>
                <a:cubicBezTo>
                  <a:pt x="0" y="3424"/>
                  <a:pt x="982" y="4406"/>
                  <a:pt x="2214" y="4406"/>
                </a:cubicBezTo>
                <a:lnTo>
                  <a:pt x="2534" y="4406"/>
                </a:lnTo>
                <a:lnTo>
                  <a:pt x="2534" y="56927"/>
                </a:lnTo>
                <a:cubicBezTo>
                  <a:pt x="2534" y="60214"/>
                  <a:pt x="5182" y="62861"/>
                  <a:pt x="8468" y="62861"/>
                </a:cubicBezTo>
                <a:cubicBezTo>
                  <a:pt x="11755" y="62861"/>
                  <a:pt x="14403" y="60214"/>
                  <a:pt x="14403" y="56927"/>
                </a:cubicBezTo>
                <a:lnTo>
                  <a:pt x="14403" y="4406"/>
                </a:lnTo>
                <a:cubicBezTo>
                  <a:pt x="15544" y="4337"/>
                  <a:pt x="16457" y="3379"/>
                  <a:pt x="16457" y="2215"/>
                </a:cubicBezTo>
                <a:cubicBezTo>
                  <a:pt x="16457" y="982"/>
                  <a:pt x="15476" y="1"/>
                  <a:pt x="14243" y="1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" name="Google Shape;289;p43"/>
          <p:cNvSpPr txBox="1"/>
          <p:nvPr>
            <p:ph idx="2" type="subTitle"/>
          </p:nvPr>
        </p:nvSpPr>
        <p:spPr>
          <a:xfrm>
            <a:off x="671350" y="1235200"/>
            <a:ext cx="7077900" cy="5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120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Primary objective:</a:t>
            </a:r>
            <a:r>
              <a:rPr lang="en" sz="120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Develop a </a:t>
            </a:r>
            <a:r>
              <a:rPr b="1" lang="en" sz="120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once-weekly GLP-1 receptor agonist</a:t>
            </a:r>
            <a:r>
              <a:rPr lang="en" sz="120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with retained biological function</a:t>
            </a:r>
            <a:endParaRPr sz="1400"/>
          </a:p>
        </p:txBody>
      </p:sp>
      <p:sp>
        <p:nvSpPr>
          <p:cNvPr id="290" name="Google Shape;290;p43"/>
          <p:cNvSpPr txBox="1"/>
          <p:nvPr>
            <p:ph type="title"/>
          </p:nvPr>
        </p:nvSpPr>
        <p:spPr>
          <a:xfrm>
            <a:off x="713250" y="539500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Therapeutic Engineering Goals</a:t>
            </a:r>
            <a:endParaRPr b="1"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291" name="Google Shape;291;p43"/>
          <p:cNvSpPr txBox="1"/>
          <p:nvPr>
            <p:ph idx="1" type="subTitle"/>
          </p:nvPr>
        </p:nvSpPr>
        <p:spPr>
          <a:xfrm>
            <a:off x="671350" y="1758400"/>
            <a:ext cx="5113800" cy="279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rgbClr val="000000"/>
                </a:solidFill>
              </a:rPr>
              <a:t>Engineering requirements:</a:t>
            </a:r>
            <a:endParaRPr b="1"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b="1" lang="en" sz="1100">
                <a:solidFill>
                  <a:srgbClr val="000000"/>
                </a:solidFill>
              </a:rPr>
              <a:t>Protease resistance:</a:t>
            </a:r>
            <a:r>
              <a:rPr lang="en" sz="1100">
                <a:solidFill>
                  <a:srgbClr val="000000"/>
                </a:solidFill>
              </a:rPr>
              <a:t> avoid rapid DPP-IV degradation at Ala8</a:t>
            </a:r>
            <a:br>
              <a:rPr lang="en" sz="1100">
                <a:solidFill>
                  <a:srgbClr val="000000"/>
                </a:solidFill>
              </a:rPr>
            </a:b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b="1" lang="en" sz="1100">
                <a:solidFill>
                  <a:srgbClr val="000000"/>
                </a:solidFill>
              </a:rPr>
              <a:t>Reduced renal clearance:</a:t>
            </a:r>
            <a:r>
              <a:rPr lang="en" sz="1100">
                <a:solidFill>
                  <a:srgbClr val="000000"/>
                </a:solidFill>
              </a:rPr>
              <a:t> </a:t>
            </a:r>
            <a:r>
              <a:rPr lang="en" sz="1100">
                <a:solidFill>
                  <a:srgbClr val="000000"/>
                </a:solidFill>
              </a:rPr>
              <a:t>prolonged</a:t>
            </a:r>
            <a:r>
              <a:rPr lang="en" sz="1100">
                <a:solidFill>
                  <a:srgbClr val="000000"/>
                </a:solidFill>
              </a:rPr>
              <a:t> circulation time</a:t>
            </a:r>
            <a:br>
              <a:rPr lang="en" sz="1100">
                <a:solidFill>
                  <a:srgbClr val="000000"/>
                </a:solidFill>
              </a:rPr>
            </a:b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chivo"/>
              <a:buChar char="●"/>
            </a:pPr>
            <a:r>
              <a:rPr b="1" lang="en" sz="1100">
                <a:solidFill>
                  <a:srgbClr val="000000"/>
                </a:solidFill>
              </a:rPr>
              <a:t>Preserved receptor potency &amp; signaling profile</a:t>
            </a:r>
            <a:br>
              <a:rPr b="1" lang="en" sz="1100">
                <a:solidFill>
                  <a:srgbClr val="000000"/>
                </a:solidFill>
              </a:rPr>
            </a:br>
            <a:endParaRPr b="1"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b="1" lang="en" sz="1100">
                <a:solidFill>
                  <a:srgbClr val="000000"/>
                </a:solidFill>
              </a:rPr>
              <a:t>Balanced hydrophobicity:</a:t>
            </a:r>
            <a:r>
              <a:rPr lang="en" sz="1100">
                <a:solidFill>
                  <a:srgbClr val="000000"/>
                </a:solidFill>
              </a:rPr>
              <a:t> avoid aggregation or loss of activity</a:t>
            </a:r>
            <a:br>
              <a:rPr lang="en" sz="1100">
                <a:solidFill>
                  <a:srgbClr val="000000"/>
                </a:solidFill>
              </a:rPr>
            </a:br>
            <a:endParaRPr sz="11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b="1" lang="en" sz="1100">
                <a:solidFill>
                  <a:srgbClr val="000000"/>
                </a:solidFill>
              </a:rPr>
              <a:t>Scalable &amp; manufacturable chemical design</a:t>
            </a:r>
            <a:br>
              <a:rPr b="1" lang="en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92" name="Google Shape;292;p43" title="ncstate-brick-4x1-red-ma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9726" y="77477"/>
            <a:ext cx="1709425" cy="268775"/>
          </a:xfrm>
          <a:prstGeom prst="rect">
            <a:avLst/>
          </a:prstGeom>
          <a:noFill/>
          <a:ln>
            <a:noFill/>
          </a:ln>
        </p:spPr>
      </p:pic>
      <p:sp>
        <p:nvSpPr>
          <p:cNvPr id="293" name="Google Shape;293;p43"/>
          <p:cNvSpPr/>
          <p:nvPr/>
        </p:nvSpPr>
        <p:spPr>
          <a:xfrm>
            <a:off x="6511747" y="2777321"/>
            <a:ext cx="1237489" cy="1041746"/>
          </a:xfrm>
          <a:custGeom>
            <a:rect b="b" l="l" r="r" t="t"/>
            <a:pathLst>
              <a:path extrusionOk="0" h="11565" w="12603">
                <a:moveTo>
                  <a:pt x="9200" y="822"/>
                </a:moveTo>
                <a:lnTo>
                  <a:pt x="11311" y="2933"/>
                </a:lnTo>
                <a:cubicBezTo>
                  <a:pt x="11279" y="3185"/>
                  <a:pt x="11185" y="3437"/>
                  <a:pt x="11090" y="3689"/>
                </a:cubicBezTo>
                <a:lnTo>
                  <a:pt x="8444" y="1074"/>
                </a:lnTo>
                <a:cubicBezTo>
                  <a:pt x="8664" y="948"/>
                  <a:pt x="8916" y="853"/>
                  <a:pt x="9200" y="822"/>
                </a:cubicBezTo>
                <a:close/>
                <a:moveTo>
                  <a:pt x="7814" y="1389"/>
                </a:moveTo>
                <a:lnTo>
                  <a:pt x="10712" y="4287"/>
                </a:lnTo>
                <a:cubicBezTo>
                  <a:pt x="10649" y="4413"/>
                  <a:pt x="10555" y="4476"/>
                  <a:pt x="10492" y="4571"/>
                </a:cubicBezTo>
                <a:cubicBezTo>
                  <a:pt x="10397" y="4634"/>
                  <a:pt x="10334" y="4728"/>
                  <a:pt x="10208" y="4791"/>
                </a:cubicBezTo>
                <a:lnTo>
                  <a:pt x="7310" y="1893"/>
                </a:lnTo>
                <a:cubicBezTo>
                  <a:pt x="7373" y="1798"/>
                  <a:pt x="7467" y="1704"/>
                  <a:pt x="7530" y="1609"/>
                </a:cubicBezTo>
                <a:cubicBezTo>
                  <a:pt x="7625" y="1546"/>
                  <a:pt x="7688" y="1452"/>
                  <a:pt x="7814" y="1389"/>
                </a:cubicBezTo>
                <a:close/>
                <a:moveTo>
                  <a:pt x="6994" y="2523"/>
                </a:moveTo>
                <a:lnTo>
                  <a:pt x="9609" y="5169"/>
                </a:lnTo>
                <a:cubicBezTo>
                  <a:pt x="9389" y="5264"/>
                  <a:pt x="9105" y="5327"/>
                  <a:pt x="8885" y="5390"/>
                </a:cubicBezTo>
                <a:lnTo>
                  <a:pt x="6742" y="3279"/>
                </a:lnTo>
                <a:cubicBezTo>
                  <a:pt x="6774" y="3027"/>
                  <a:pt x="6868" y="2743"/>
                  <a:pt x="6994" y="2523"/>
                </a:cubicBezTo>
                <a:close/>
                <a:moveTo>
                  <a:pt x="3812" y="6209"/>
                </a:moveTo>
                <a:lnTo>
                  <a:pt x="5923" y="8351"/>
                </a:lnTo>
                <a:cubicBezTo>
                  <a:pt x="5892" y="8572"/>
                  <a:pt x="5797" y="8855"/>
                  <a:pt x="5671" y="9107"/>
                </a:cubicBezTo>
                <a:lnTo>
                  <a:pt x="3056" y="6461"/>
                </a:lnTo>
                <a:cubicBezTo>
                  <a:pt x="3277" y="6335"/>
                  <a:pt x="3560" y="6272"/>
                  <a:pt x="3812" y="6209"/>
                </a:cubicBezTo>
                <a:close/>
                <a:moveTo>
                  <a:pt x="2426" y="6776"/>
                </a:moveTo>
                <a:lnTo>
                  <a:pt x="5325" y="9675"/>
                </a:lnTo>
                <a:cubicBezTo>
                  <a:pt x="5262" y="9801"/>
                  <a:pt x="5167" y="9895"/>
                  <a:pt x="5104" y="9958"/>
                </a:cubicBezTo>
                <a:cubicBezTo>
                  <a:pt x="5010" y="10053"/>
                  <a:pt x="4947" y="10116"/>
                  <a:pt x="4821" y="10210"/>
                </a:cubicBezTo>
                <a:lnTo>
                  <a:pt x="1891" y="7280"/>
                </a:lnTo>
                <a:cubicBezTo>
                  <a:pt x="1985" y="7217"/>
                  <a:pt x="2080" y="7091"/>
                  <a:pt x="2143" y="6997"/>
                </a:cubicBezTo>
                <a:cubicBezTo>
                  <a:pt x="2206" y="6934"/>
                  <a:pt x="2300" y="6839"/>
                  <a:pt x="2426" y="6776"/>
                </a:cubicBezTo>
                <a:close/>
                <a:moveTo>
                  <a:pt x="1576" y="7910"/>
                </a:moveTo>
                <a:lnTo>
                  <a:pt x="4222" y="10557"/>
                </a:lnTo>
                <a:cubicBezTo>
                  <a:pt x="4002" y="10620"/>
                  <a:pt x="3718" y="10714"/>
                  <a:pt x="3466" y="10777"/>
                </a:cubicBezTo>
                <a:lnTo>
                  <a:pt x="1355" y="8666"/>
                </a:lnTo>
                <a:cubicBezTo>
                  <a:pt x="1387" y="8414"/>
                  <a:pt x="1481" y="8162"/>
                  <a:pt x="1576" y="7910"/>
                </a:cubicBezTo>
                <a:close/>
                <a:moveTo>
                  <a:pt x="10602" y="0"/>
                </a:moveTo>
                <a:cubicBezTo>
                  <a:pt x="9383" y="0"/>
                  <a:pt x="7954" y="274"/>
                  <a:pt x="7089" y="1168"/>
                </a:cubicBezTo>
                <a:cubicBezTo>
                  <a:pt x="6207" y="2082"/>
                  <a:pt x="5923" y="3500"/>
                  <a:pt x="5923" y="4728"/>
                </a:cubicBezTo>
                <a:cubicBezTo>
                  <a:pt x="6238" y="4760"/>
                  <a:pt x="6459" y="4791"/>
                  <a:pt x="6522" y="4791"/>
                </a:cubicBezTo>
                <a:lnTo>
                  <a:pt x="6585" y="4791"/>
                </a:lnTo>
                <a:lnTo>
                  <a:pt x="6585" y="4130"/>
                </a:lnTo>
                <a:lnTo>
                  <a:pt x="7971" y="5516"/>
                </a:lnTo>
                <a:cubicBezTo>
                  <a:pt x="7751" y="5532"/>
                  <a:pt x="7540" y="5538"/>
                  <a:pt x="7348" y="5538"/>
                </a:cubicBezTo>
                <a:cubicBezTo>
                  <a:pt x="6772" y="5538"/>
                  <a:pt x="6364" y="5484"/>
                  <a:pt x="6364" y="5484"/>
                </a:cubicBezTo>
                <a:cubicBezTo>
                  <a:pt x="6314" y="5459"/>
                  <a:pt x="5810" y="5369"/>
                  <a:pt x="5121" y="5369"/>
                </a:cubicBezTo>
                <a:cubicBezTo>
                  <a:pt x="4077" y="5369"/>
                  <a:pt x="2606" y="5575"/>
                  <a:pt x="1639" y="6524"/>
                </a:cubicBezTo>
                <a:cubicBezTo>
                  <a:pt x="0" y="8162"/>
                  <a:pt x="536" y="11155"/>
                  <a:pt x="567" y="11250"/>
                </a:cubicBezTo>
                <a:cubicBezTo>
                  <a:pt x="599" y="11407"/>
                  <a:pt x="725" y="11533"/>
                  <a:pt x="914" y="11533"/>
                </a:cubicBezTo>
                <a:lnTo>
                  <a:pt x="1009" y="11533"/>
                </a:lnTo>
                <a:cubicBezTo>
                  <a:pt x="1198" y="11502"/>
                  <a:pt x="1324" y="11344"/>
                  <a:pt x="1261" y="11155"/>
                </a:cubicBezTo>
                <a:cubicBezTo>
                  <a:pt x="1261" y="11155"/>
                  <a:pt x="1166" y="10399"/>
                  <a:pt x="1229" y="9517"/>
                </a:cubicBezTo>
                <a:lnTo>
                  <a:pt x="1229" y="9517"/>
                </a:lnTo>
                <a:lnTo>
                  <a:pt x="2615" y="10903"/>
                </a:lnTo>
                <a:cubicBezTo>
                  <a:pt x="2447" y="10903"/>
                  <a:pt x="2293" y="10917"/>
                  <a:pt x="2153" y="10917"/>
                </a:cubicBezTo>
                <a:cubicBezTo>
                  <a:pt x="2083" y="10917"/>
                  <a:pt x="2017" y="10914"/>
                  <a:pt x="1954" y="10903"/>
                </a:cubicBezTo>
                <a:lnTo>
                  <a:pt x="1954" y="10966"/>
                </a:lnTo>
                <a:cubicBezTo>
                  <a:pt x="1985" y="11187"/>
                  <a:pt x="1954" y="11407"/>
                  <a:pt x="1859" y="11565"/>
                </a:cubicBezTo>
                <a:lnTo>
                  <a:pt x="2048" y="11565"/>
                </a:lnTo>
                <a:cubicBezTo>
                  <a:pt x="3277" y="11565"/>
                  <a:pt x="4695" y="11281"/>
                  <a:pt x="5577" y="10399"/>
                </a:cubicBezTo>
                <a:cubicBezTo>
                  <a:pt x="6427" y="9517"/>
                  <a:pt x="6742" y="8068"/>
                  <a:pt x="6742" y="6839"/>
                </a:cubicBezTo>
                <a:cubicBezTo>
                  <a:pt x="6396" y="6808"/>
                  <a:pt x="6144" y="6776"/>
                  <a:pt x="6112" y="6776"/>
                </a:cubicBezTo>
                <a:lnTo>
                  <a:pt x="6049" y="6776"/>
                </a:lnTo>
                <a:lnTo>
                  <a:pt x="6049" y="7438"/>
                </a:lnTo>
                <a:lnTo>
                  <a:pt x="4663" y="6051"/>
                </a:lnTo>
                <a:cubicBezTo>
                  <a:pt x="4876" y="6036"/>
                  <a:pt x="5083" y="6030"/>
                  <a:pt x="5273" y="6030"/>
                </a:cubicBezTo>
                <a:cubicBezTo>
                  <a:pt x="5845" y="6030"/>
                  <a:pt x="6270" y="6083"/>
                  <a:pt x="6270" y="6083"/>
                </a:cubicBezTo>
                <a:cubicBezTo>
                  <a:pt x="6301" y="6083"/>
                  <a:pt x="6837" y="6178"/>
                  <a:pt x="7499" y="6178"/>
                </a:cubicBezTo>
                <a:cubicBezTo>
                  <a:pt x="8727" y="6178"/>
                  <a:pt x="10145" y="5862"/>
                  <a:pt x="10996" y="4980"/>
                </a:cubicBezTo>
                <a:cubicBezTo>
                  <a:pt x="12602" y="3374"/>
                  <a:pt x="12098" y="381"/>
                  <a:pt x="12067" y="255"/>
                </a:cubicBezTo>
                <a:cubicBezTo>
                  <a:pt x="12035" y="160"/>
                  <a:pt x="11878" y="34"/>
                  <a:pt x="11657" y="34"/>
                </a:cubicBezTo>
                <a:cubicBezTo>
                  <a:pt x="11468" y="66"/>
                  <a:pt x="11342" y="223"/>
                  <a:pt x="11405" y="444"/>
                </a:cubicBezTo>
                <a:cubicBezTo>
                  <a:pt x="11405" y="444"/>
                  <a:pt x="11531" y="1168"/>
                  <a:pt x="11437" y="2050"/>
                </a:cubicBezTo>
                <a:lnTo>
                  <a:pt x="10050" y="664"/>
                </a:lnTo>
                <a:cubicBezTo>
                  <a:pt x="10218" y="664"/>
                  <a:pt x="10373" y="650"/>
                  <a:pt x="10513" y="650"/>
                </a:cubicBezTo>
                <a:cubicBezTo>
                  <a:pt x="10583" y="650"/>
                  <a:pt x="10649" y="654"/>
                  <a:pt x="10712" y="664"/>
                </a:cubicBezTo>
                <a:lnTo>
                  <a:pt x="10712" y="601"/>
                </a:lnTo>
                <a:cubicBezTo>
                  <a:pt x="10681" y="381"/>
                  <a:pt x="10712" y="160"/>
                  <a:pt x="10807" y="3"/>
                </a:cubicBezTo>
                <a:cubicBezTo>
                  <a:pt x="10739" y="1"/>
                  <a:pt x="10671" y="0"/>
                  <a:pt x="10602" y="0"/>
                </a:cubicBezTo>
                <a:close/>
              </a:path>
            </a:pathLst>
          </a:custGeom>
          <a:solidFill>
            <a:srgbClr val="5F7D9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44"/>
          <p:cNvSpPr txBox="1"/>
          <p:nvPr>
            <p:ph type="title"/>
          </p:nvPr>
        </p:nvSpPr>
        <p:spPr>
          <a:xfrm>
            <a:off x="713250" y="442875"/>
            <a:ext cx="77175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/>
              <a:t>Why Lys26 + Linker Are Critical</a:t>
            </a:r>
            <a:endParaRPr/>
          </a:p>
        </p:txBody>
      </p:sp>
      <p:sp>
        <p:nvSpPr>
          <p:cNvPr id="299" name="Google Shape;299;p44"/>
          <p:cNvSpPr/>
          <p:nvPr/>
        </p:nvSpPr>
        <p:spPr>
          <a:xfrm>
            <a:off x="713100" y="1015575"/>
            <a:ext cx="7717800" cy="615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00" name="Google Shape;300;p44" title="ncstate-brick-4x1-red-ma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9726" y="77477"/>
            <a:ext cx="1709425" cy="268775"/>
          </a:xfrm>
          <a:prstGeom prst="rect">
            <a:avLst/>
          </a:prstGeom>
          <a:noFill/>
          <a:ln>
            <a:noFill/>
          </a:ln>
        </p:spPr>
      </p:pic>
      <p:sp>
        <p:nvSpPr>
          <p:cNvPr id="301" name="Google Shape;301;p44"/>
          <p:cNvSpPr/>
          <p:nvPr/>
        </p:nvSpPr>
        <p:spPr>
          <a:xfrm>
            <a:off x="509400" y="1293300"/>
            <a:ext cx="8125200" cy="3356400"/>
          </a:xfrm>
          <a:prstGeom prst="bevel">
            <a:avLst>
              <a:gd fmla="val 125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rchivo"/>
                <a:ea typeface="Archivo"/>
                <a:cs typeface="Archivo"/>
                <a:sym typeface="Archivo"/>
              </a:rPr>
              <a:t>Lysine </a:t>
            </a:r>
            <a:r>
              <a:rPr b="1" lang="en" sz="1200">
                <a:latin typeface="Archivo"/>
                <a:ea typeface="Archivo"/>
                <a:cs typeface="Archivo"/>
                <a:sym typeface="Archivo"/>
              </a:rPr>
              <a:t>ε-amine</a:t>
            </a:r>
            <a:r>
              <a:rPr lang="en" sz="1200">
                <a:latin typeface="Archivo"/>
                <a:ea typeface="Archivo"/>
                <a:cs typeface="Archivo"/>
                <a:sym typeface="Archivo"/>
              </a:rPr>
              <a:t> is </a:t>
            </a:r>
            <a:r>
              <a:rPr b="1" lang="en" sz="1200">
                <a:latin typeface="Archivo"/>
                <a:ea typeface="Archivo"/>
                <a:cs typeface="Archivo"/>
                <a:sym typeface="Archivo"/>
              </a:rPr>
              <a:t>highly nucleophilic</a:t>
            </a:r>
            <a:r>
              <a:rPr lang="en" sz="1200">
                <a:latin typeface="Archivo"/>
                <a:ea typeface="Archivo"/>
                <a:cs typeface="Archivo"/>
                <a:sym typeface="Archivo"/>
              </a:rPr>
              <a:t> → ideal conjugation site</a:t>
            </a:r>
            <a:br>
              <a:rPr lang="en" sz="1200">
                <a:latin typeface="Archivo"/>
                <a:ea typeface="Archivo"/>
                <a:cs typeface="Archivo"/>
                <a:sym typeface="Archivo"/>
              </a:rPr>
            </a:br>
            <a:endParaRPr sz="1200">
              <a:latin typeface="Archivo"/>
              <a:ea typeface="Archivo"/>
              <a:cs typeface="Archivo"/>
              <a:sym typeface="Archiv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rchivo"/>
                <a:ea typeface="Archivo"/>
                <a:cs typeface="Archivo"/>
                <a:sym typeface="Archivo"/>
              </a:rPr>
              <a:t>Site must be </a:t>
            </a:r>
            <a:r>
              <a:rPr b="1" lang="en" sz="1200">
                <a:latin typeface="Archivo"/>
                <a:ea typeface="Archivo"/>
                <a:cs typeface="Archivo"/>
                <a:sym typeface="Archivo"/>
              </a:rPr>
              <a:t>solvent-exposed</a:t>
            </a:r>
            <a:r>
              <a:rPr lang="en" sz="1200">
                <a:latin typeface="Archivo"/>
                <a:ea typeface="Archivo"/>
                <a:cs typeface="Archivo"/>
                <a:sym typeface="Archivo"/>
              </a:rPr>
              <a:t> and </a:t>
            </a:r>
            <a:r>
              <a:rPr b="1" lang="en" sz="1200">
                <a:latin typeface="Archivo"/>
                <a:ea typeface="Archivo"/>
                <a:cs typeface="Archivo"/>
                <a:sym typeface="Archivo"/>
              </a:rPr>
              <a:t>outside receptor-binding region</a:t>
            </a:r>
            <a:br>
              <a:rPr b="1" lang="en" sz="1200">
                <a:latin typeface="Archivo"/>
                <a:ea typeface="Archivo"/>
                <a:cs typeface="Archivo"/>
                <a:sym typeface="Archivo"/>
              </a:rPr>
            </a:br>
            <a:endParaRPr b="1" sz="1200">
              <a:latin typeface="Archivo"/>
              <a:ea typeface="Archivo"/>
              <a:cs typeface="Archivo"/>
              <a:sym typeface="Archiv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rchivo"/>
                <a:ea typeface="Archivo"/>
                <a:cs typeface="Archivo"/>
                <a:sym typeface="Archivo"/>
              </a:rPr>
              <a:t>Screening revealed </a:t>
            </a:r>
            <a:r>
              <a:rPr b="1" lang="en" sz="1200">
                <a:latin typeface="Archivo"/>
                <a:ea typeface="Archivo"/>
                <a:cs typeface="Archivo"/>
                <a:sym typeface="Archivo"/>
              </a:rPr>
              <a:t>Lys26 preferred</a:t>
            </a:r>
            <a:r>
              <a:rPr lang="en" sz="1200">
                <a:latin typeface="Archivo"/>
                <a:ea typeface="Archivo"/>
                <a:cs typeface="Archivo"/>
                <a:sym typeface="Archivo"/>
              </a:rPr>
              <a:t> over other lysines</a:t>
            </a:r>
            <a:br>
              <a:rPr lang="en" sz="1200">
                <a:latin typeface="Archivo"/>
                <a:ea typeface="Archivo"/>
                <a:cs typeface="Archivo"/>
                <a:sym typeface="Archivo"/>
              </a:rPr>
            </a:br>
            <a:endParaRPr sz="1200">
              <a:latin typeface="Archivo"/>
              <a:ea typeface="Archivo"/>
              <a:cs typeface="Archivo"/>
              <a:sym typeface="Archiv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Archivo"/>
                <a:ea typeface="Archivo"/>
                <a:cs typeface="Archivo"/>
                <a:sym typeface="Archivo"/>
              </a:rPr>
              <a:t>γ-Glu-2xOEG linker</a:t>
            </a:r>
            <a:r>
              <a:rPr lang="en" sz="1200">
                <a:latin typeface="Archivo"/>
                <a:ea typeface="Archivo"/>
                <a:cs typeface="Archivo"/>
                <a:sym typeface="Archivo"/>
              </a:rPr>
              <a:t> ensures proper chain length &amp; flexibility</a:t>
            </a:r>
            <a:br>
              <a:rPr lang="en" sz="1200">
                <a:latin typeface="Archivo"/>
                <a:ea typeface="Archivo"/>
                <a:cs typeface="Archivo"/>
                <a:sym typeface="Archivo"/>
              </a:rPr>
            </a:br>
            <a:endParaRPr sz="1200">
              <a:latin typeface="Archivo"/>
              <a:ea typeface="Archivo"/>
              <a:cs typeface="Archivo"/>
              <a:sym typeface="Archiv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rchivo"/>
                <a:ea typeface="Archivo"/>
                <a:cs typeface="Archivo"/>
                <a:sym typeface="Archivo"/>
              </a:rPr>
              <a:t>Prevents </a:t>
            </a:r>
            <a:r>
              <a:rPr b="1" lang="en" sz="1200">
                <a:latin typeface="Archivo"/>
                <a:ea typeface="Archivo"/>
                <a:cs typeface="Archivo"/>
                <a:sym typeface="Archivo"/>
              </a:rPr>
              <a:t>steric hindrance</a:t>
            </a:r>
            <a:r>
              <a:rPr lang="en" sz="1200">
                <a:latin typeface="Archivo"/>
                <a:ea typeface="Archivo"/>
                <a:cs typeface="Archivo"/>
                <a:sym typeface="Archivo"/>
              </a:rPr>
              <a:t>, retains </a:t>
            </a:r>
            <a:r>
              <a:rPr b="1" lang="en" sz="1200">
                <a:latin typeface="Archivo"/>
                <a:ea typeface="Archivo"/>
                <a:cs typeface="Archivo"/>
                <a:sym typeface="Archivo"/>
              </a:rPr>
              <a:t>receptor signaling capacity</a:t>
            </a:r>
            <a:br>
              <a:rPr b="1" lang="en" sz="1200">
                <a:latin typeface="Archivo"/>
                <a:ea typeface="Archivo"/>
                <a:cs typeface="Archivo"/>
                <a:sym typeface="Archivo"/>
              </a:rPr>
            </a:br>
            <a:endParaRPr b="1" sz="1200">
              <a:latin typeface="Archivo"/>
              <a:ea typeface="Archivo"/>
              <a:cs typeface="Archivo"/>
              <a:sym typeface="Archiv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rchivo"/>
                <a:ea typeface="Archivo"/>
                <a:cs typeface="Archivo"/>
                <a:sym typeface="Archivo"/>
              </a:rPr>
              <a:t>Enables </a:t>
            </a:r>
            <a:r>
              <a:rPr b="1" lang="en" sz="1200">
                <a:latin typeface="Archivo"/>
                <a:ea typeface="Archivo"/>
                <a:cs typeface="Archivo"/>
                <a:sym typeface="Archivo"/>
              </a:rPr>
              <a:t>optimal albumin-binding orientation</a:t>
            </a:r>
            <a:endParaRPr b="1" sz="1200">
              <a:latin typeface="Archivo"/>
              <a:ea typeface="Archivo"/>
              <a:cs typeface="Archivo"/>
              <a:sym typeface="Archiv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chivo"/>
              <a:ea typeface="Archivo"/>
              <a:cs typeface="Archivo"/>
              <a:sym typeface="Archiv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iotechnology Company Profile by Slidesgo">
  <a:themeElements>
    <a:clrScheme name="Simple Light">
      <a:dk1>
        <a:srgbClr val="262722"/>
      </a:dk1>
      <a:lt1>
        <a:srgbClr val="CCEAFA"/>
      </a:lt1>
      <a:dk2>
        <a:srgbClr val="FFFFFF"/>
      </a:dk2>
      <a:lt2>
        <a:srgbClr val="FFFFFF"/>
      </a:lt2>
      <a:accent1>
        <a:srgbClr val="1DA677"/>
      </a:accent1>
      <a:accent2>
        <a:srgbClr val="3A8ABB"/>
      </a:accent2>
      <a:accent3>
        <a:srgbClr val="E096BE"/>
      </a:accent3>
      <a:accent4>
        <a:srgbClr val="FFFFFF"/>
      </a:accent4>
      <a:accent5>
        <a:srgbClr val="FFFFFF"/>
      </a:accent5>
      <a:accent6>
        <a:srgbClr val="FFFFFF"/>
      </a:accent6>
      <a:hlink>
        <a:srgbClr val="26272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